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82"/>
  </p:notesMasterIdLst>
  <p:sldIdLst>
    <p:sldId id="344" r:id="rId2"/>
    <p:sldId id="345" r:id="rId3"/>
    <p:sldId id="346" r:id="rId4"/>
    <p:sldId id="256" r:id="rId5"/>
    <p:sldId id="263" r:id="rId6"/>
    <p:sldId id="264" r:id="rId7"/>
    <p:sldId id="265" r:id="rId8"/>
    <p:sldId id="266" r:id="rId9"/>
    <p:sldId id="270" r:id="rId10"/>
    <p:sldId id="269" r:id="rId11"/>
    <p:sldId id="273" r:id="rId12"/>
    <p:sldId id="284" r:id="rId13"/>
    <p:sldId id="283" r:id="rId14"/>
    <p:sldId id="319" r:id="rId15"/>
    <p:sldId id="271" r:id="rId16"/>
    <p:sldId id="268" r:id="rId17"/>
    <p:sldId id="272" r:id="rId18"/>
    <p:sldId id="274" r:id="rId19"/>
    <p:sldId id="299" r:id="rId20"/>
    <p:sldId id="286" r:id="rId21"/>
    <p:sldId id="280" r:id="rId22"/>
    <p:sldId id="275" r:id="rId23"/>
    <p:sldId id="287" r:id="rId24"/>
    <p:sldId id="285" r:id="rId25"/>
    <p:sldId id="288" r:id="rId26"/>
    <p:sldId id="279" r:id="rId27"/>
    <p:sldId id="282" r:id="rId28"/>
    <p:sldId id="289" r:id="rId29"/>
    <p:sldId id="292" r:id="rId30"/>
    <p:sldId id="291" r:id="rId31"/>
    <p:sldId id="294" r:id="rId32"/>
    <p:sldId id="293" r:id="rId33"/>
    <p:sldId id="295" r:id="rId34"/>
    <p:sldId id="278" r:id="rId35"/>
    <p:sldId id="277" r:id="rId36"/>
    <p:sldId id="296" r:id="rId37"/>
    <p:sldId id="297" r:id="rId38"/>
    <p:sldId id="298" r:id="rId39"/>
    <p:sldId id="325" r:id="rId40"/>
    <p:sldId id="301" r:id="rId41"/>
    <p:sldId id="310" r:id="rId42"/>
    <p:sldId id="320" r:id="rId43"/>
    <p:sldId id="323" r:id="rId44"/>
    <p:sldId id="321" r:id="rId45"/>
    <p:sldId id="324" r:id="rId46"/>
    <p:sldId id="322" r:id="rId47"/>
    <p:sldId id="326" r:id="rId48"/>
    <p:sldId id="304" r:id="rId49"/>
    <p:sldId id="312" r:id="rId50"/>
    <p:sldId id="311" r:id="rId51"/>
    <p:sldId id="313" r:id="rId52"/>
    <p:sldId id="327" r:id="rId53"/>
    <p:sldId id="315" r:id="rId54"/>
    <p:sldId id="317" r:id="rId55"/>
    <p:sldId id="302" r:id="rId56"/>
    <p:sldId id="316" r:id="rId57"/>
    <p:sldId id="318" r:id="rId58"/>
    <p:sldId id="314" r:id="rId59"/>
    <p:sldId id="303" r:id="rId60"/>
    <p:sldId id="329" r:id="rId61"/>
    <p:sldId id="330" r:id="rId62"/>
    <p:sldId id="331" r:id="rId63"/>
    <p:sldId id="332" r:id="rId64"/>
    <p:sldId id="328" r:id="rId65"/>
    <p:sldId id="305" r:id="rId66"/>
    <p:sldId id="281" r:id="rId67"/>
    <p:sldId id="335" r:id="rId68"/>
    <p:sldId id="308" r:id="rId69"/>
    <p:sldId id="300" r:id="rId70"/>
    <p:sldId id="334" r:id="rId71"/>
    <p:sldId id="306" r:id="rId72"/>
    <p:sldId id="307" r:id="rId73"/>
    <p:sldId id="309" r:id="rId74"/>
    <p:sldId id="336" r:id="rId75"/>
    <p:sldId id="337" r:id="rId76"/>
    <p:sldId id="338" r:id="rId77"/>
    <p:sldId id="343" r:id="rId78"/>
    <p:sldId id="341" r:id="rId79"/>
    <p:sldId id="342" r:id="rId80"/>
    <p:sldId id="34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293" autoAdjust="0"/>
    <p:restoredTop sz="94660"/>
  </p:normalViewPr>
  <p:slideViewPr>
    <p:cSldViewPr snapToGrid="0">
      <p:cViewPr varScale="1">
        <p:scale>
          <a:sx n="107" d="100"/>
          <a:sy n="107" d="100"/>
        </p:scale>
        <p:origin x="78" y="15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18/03/2024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4</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18/03/2024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Frederick_Douglass#cite_note-47"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Frederick_Douglass#cite_note-AuldLetter-55"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en.wikipedia.org/wiki/Seneca_Falls_Convention#cite_note-5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en.wikipedia.org/wiki/Dixie_(song)#cite_note-25"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07553139"/>
              </p:ext>
            </p:extLst>
          </p:nvPr>
        </p:nvGraphicFramePr>
        <p:xfrm>
          <a:off x="330584" y="1093694"/>
          <a:ext cx="11686954" cy="5504140"/>
        </p:xfrm>
        <a:graphic>
          <a:graphicData uri="http://schemas.openxmlformats.org/drawingml/2006/table">
            <a:tbl>
              <a:tblPr firstRow="1" bandRow="1">
                <a:tableStyleId>{5C22544A-7EE6-4342-B048-85BDC9FD1C3A}</a:tableStyleId>
              </a:tblPr>
              <a:tblGrid>
                <a:gridCol w="879943">
                  <a:extLst>
                    <a:ext uri="{9D8B030D-6E8A-4147-A177-3AD203B41FA5}">
                      <a16:colId xmlns:a16="http://schemas.microsoft.com/office/drawing/2014/main" val="4093556288"/>
                    </a:ext>
                  </a:extLst>
                </a:gridCol>
                <a:gridCol w="6235011">
                  <a:extLst>
                    <a:ext uri="{9D8B030D-6E8A-4147-A177-3AD203B41FA5}">
                      <a16:colId xmlns:a16="http://schemas.microsoft.com/office/drawing/2014/main" val="1218002973"/>
                    </a:ext>
                  </a:extLst>
                </a:gridCol>
                <a:gridCol w="2083982">
                  <a:extLst>
                    <a:ext uri="{9D8B030D-6E8A-4147-A177-3AD203B41FA5}">
                      <a16:colId xmlns:a16="http://schemas.microsoft.com/office/drawing/2014/main" val="3355094114"/>
                    </a:ext>
                  </a:extLst>
                </a:gridCol>
                <a:gridCol w="2488018">
                  <a:extLst>
                    <a:ext uri="{9D8B030D-6E8A-4147-A177-3AD203B41FA5}">
                      <a16:colId xmlns:a16="http://schemas.microsoft.com/office/drawing/2014/main" val="3864966894"/>
                    </a:ext>
                  </a:extLst>
                </a:gridCol>
              </a:tblGrid>
              <a:tr h="693382">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796605">
                <a:tc>
                  <a:txBody>
                    <a:bodyPr/>
                    <a:lstStyle/>
                    <a:p>
                      <a:r>
                        <a:rPr lang="en-GB" sz="2400" dirty="0" smtClean="0">
                          <a:latin typeface="Arial" panose="020B0604020202020204" pitchFamily="34" charset="0"/>
                          <a:cs typeface="Arial" panose="020B0604020202020204" pitchFamily="34" charset="0"/>
                        </a:rPr>
                        <a:t>16</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Competing</a:t>
                      </a:r>
                      <a:r>
                        <a:rPr lang="en-GB" sz="2400" baseline="0" dirty="0" smtClean="0">
                          <a:latin typeface="Arial" panose="020B0604020202020204" pitchFamily="34" charset="0"/>
                          <a:cs typeface="Arial" panose="020B0604020202020204" pitchFamily="34" charset="0"/>
                        </a:rPr>
                        <a:t> destinies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1848-1854</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a:t>
                      </a:r>
                      <a:r>
                        <a:rPr lang="en-GB" sz="2400" baseline="0" dirty="0" smtClean="0">
                          <a:latin typeface="Arial" panose="020B0604020202020204" pitchFamily="34" charset="0"/>
                          <a:cs typeface="Arial" panose="020B0604020202020204" pitchFamily="34" charset="0"/>
                        </a:rPr>
                        <a:t>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709758">
                <a:tc>
                  <a:txBody>
                    <a:bodyPr/>
                    <a:lstStyle/>
                    <a:p>
                      <a:r>
                        <a:rPr lang="en-GB" sz="2400" dirty="0" smtClean="0">
                          <a:latin typeface="Arial" panose="020B0604020202020204" pitchFamily="34" charset="0"/>
                          <a:cs typeface="Arial" panose="020B0604020202020204" pitchFamily="34" charset="0"/>
                        </a:rPr>
                        <a:t>17</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Union falls apart</a:t>
                      </a: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1854-1861</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 18th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715573">
                <a:tc>
                  <a:txBody>
                    <a:bodyPr/>
                    <a:lstStyle/>
                    <a:p>
                      <a:r>
                        <a:rPr lang="en-GB" sz="2400" dirty="0" smtClean="0">
                          <a:latin typeface="Arial" panose="020B0604020202020204" pitchFamily="34" charset="0"/>
                          <a:cs typeface="Arial" panose="020B0604020202020204" pitchFamily="34" charset="0"/>
                        </a:rPr>
                        <a:t>18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Civil War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1861-1865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b="1" dirty="0" smtClean="0">
                          <a:latin typeface="Arial" panose="020B0604020202020204" pitchFamily="34" charset="0"/>
                          <a:cs typeface="Arial" panose="020B0604020202020204" pitchFamily="34" charset="0"/>
                        </a:rPr>
                        <a:t>Wednesday</a:t>
                      </a:r>
                      <a:r>
                        <a:rPr lang="en-GB" sz="2400" baseline="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April 3rd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2191017"/>
                  </a:ext>
                </a:extLst>
              </a:tr>
              <a:tr h="546057">
                <a:tc>
                  <a:txBody>
                    <a:bodyPr/>
                    <a:lstStyle/>
                    <a:p>
                      <a:r>
                        <a:rPr lang="en-GB" sz="2400" dirty="0" smtClean="0">
                          <a:latin typeface="Arial" panose="020B0604020202020204" pitchFamily="34" charset="0"/>
                          <a:cs typeface="Arial" panose="020B0604020202020204" pitchFamily="34" charset="0"/>
                        </a:rPr>
                        <a:t>19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Reconstruction &amp; the New South</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 15th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96605">
                <a:tc>
                  <a:txBody>
                    <a:bodyPr/>
                    <a:lstStyle/>
                    <a:p>
                      <a:r>
                        <a:rPr lang="en-GB" sz="2400" dirty="0" smtClean="0">
                          <a:latin typeface="Arial" panose="020B0604020202020204" pitchFamily="34" charset="0"/>
                          <a:cs typeface="Arial" panose="020B0604020202020204" pitchFamily="34" charset="0"/>
                        </a:rPr>
                        <a:t>20</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Conquest</a:t>
                      </a:r>
                      <a:r>
                        <a:rPr lang="en-GB" sz="2400" baseline="0" dirty="0" smtClean="0">
                          <a:latin typeface="Arial" panose="020B0604020202020204" pitchFamily="34" charset="0"/>
                          <a:cs typeface="Arial" panose="020B0604020202020204" pitchFamily="34" charset="0"/>
                        </a:rPr>
                        <a:t> of the West</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1865-1890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a:t>
                      </a:r>
                      <a:r>
                        <a:rPr lang="en-GB" sz="2400" baseline="0" dirty="0" smtClean="0">
                          <a:latin typeface="Arial" panose="020B0604020202020204" pitchFamily="34" charset="0"/>
                          <a:cs typeface="Arial" panose="020B0604020202020204" pitchFamily="34" charset="0"/>
                        </a:rPr>
                        <a:t> 29th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617944">
                <a:tc>
                  <a:txBody>
                    <a:bodyPr/>
                    <a:lstStyle/>
                    <a:p>
                      <a:r>
                        <a:rPr lang="en-GB" sz="2400" dirty="0" smtClean="0">
                          <a:latin typeface="Arial" panose="020B0604020202020204" pitchFamily="34" charset="0"/>
                          <a:cs typeface="Arial" panose="020B0604020202020204" pitchFamily="34" charset="0"/>
                        </a:rPr>
                        <a:t>21</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Triumph of capital</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1865-1894</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b="1" dirty="0" smtClean="0">
                          <a:latin typeface="Arial" panose="020B0604020202020204" pitchFamily="34" charset="0"/>
                          <a:cs typeface="Arial" panose="020B0604020202020204" pitchFamily="34" charset="0"/>
                        </a:rPr>
                        <a:t>Wednesday</a:t>
                      </a:r>
                      <a:r>
                        <a:rPr lang="en-GB" sz="2400" b="1" baseline="0" dirty="0" smtClean="0">
                          <a:latin typeface="Arial" panose="020B0604020202020204" pitchFamily="34" charset="0"/>
                          <a:cs typeface="Arial" panose="020B0604020202020204" pitchFamily="34" charset="0"/>
                        </a:rPr>
                        <a:t> 8th</a:t>
                      </a:r>
                      <a:endParaRPr lang="en-GB"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0348651"/>
                  </a:ext>
                </a:extLst>
              </a:tr>
              <a:tr h="520829">
                <a:tc>
                  <a:txBody>
                    <a:bodyPr/>
                    <a:lstStyle/>
                    <a:p>
                      <a:r>
                        <a:rPr lang="en-GB" sz="2400" dirty="0" smtClean="0">
                          <a:latin typeface="Arial" panose="020B0604020202020204" pitchFamily="34" charset="0"/>
                          <a:cs typeface="Arial" panose="020B0604020202020204" pitchFamily="34" charset="0"/>
                        </a:rPr>
                        <a:t>22</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A world power emerges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1890-1904</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May 20th</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15485562"/>
                  </a:ext>
                </a:extLst>
              </a:tr>
            </a:tbl>
          </a:graphicData>
        </a:graphic>
      </p:graphicFrame>
      <p:sp>
        <p:nvSpPr>
          <p:cNvPr id="5" name="TextBox 4"/>
          <p:cNvSpPr txBox="1"/>
          <p:nvPr/>
        </p:nvSpPr>
        <p:spPr>
          <a:xfrm>
            <a:off x="1362634" y="107576"/>
            <a:ext cx="10585270"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Module 3: From Continental to World Power  </a:t>
            </a:r>
            <a:endParaRPr lang="en-GB" sz="4000" dirty="0">
              <a:latin typeface="Arial" panose="020B0604020202020204" pitchFamily="34" charset="0"/>
              <a:cs typeface="Arial" panose="020B0604020202020204" pitchFamily="34" charset="0"/>
            </a:endParaRPr>
          </a:p>
        </p:txBody>
      </p:sp>
      <p:pic>
        <p:nvPicPr>
          <p:cNvPr id="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779" y="1716604"/>
            <a:ext cx="480079" cy="56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477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101" y="0"/>
            <a:ext cx="8911687" cy="935748"/>
          </a:xfrm>
        </p:spPr>
        <p:txBody>
          <a:bodyPr/>
          <a:lstStyle/>
          <a:p>
            <a:pPr algn="ctr"/>
            <a:r>
              <a:rPr lang="en-GB" dirty="0" smtClean="0"/>
              <a:t>Amistad Incident 1839</a:t>
            </a:r>
            <a:endParaRPr lang="en-GB" dirty="0"/>
          </a:p>
        </p:txBody>
      </p:sp>
      <p:pic>
        <p:nvPicPr>
          <p:cNvPr id="3074" name="Picture 2" descr="https://upload.wikimedia.org/wikipedia/commons/thumb/6/62/Amistad_revolt.jpg/300px-Amistad_revo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7" y="896471"/>
            <a:ext cx="6454588" cy="59615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51812" y="1748117"/>
            <a:ext cx="5726248" cy="646331"/>
          </a:xfrm>
          <a:prstGeom prst="rect">
            <a:avLst/>
          </a:prstGeom>
          <a:noFill/>
        </p:spPr>
        <p:txBody>
          <a:bodyPr wrap="none" rtlCol="0">
            <a:spAutoFit/>
          </a:bodyPr>
          <a:lstStyle/>
          <a:p>
            <a:r>
              <a:rPr lang="en-GB" dirty="0" smtClean="0"/>
              <a:t>Pilot tricks slaves….goes to US. US navy intercepts </a:t>
            </a:r>
          </a:p>
          <a:p>
            <a:r>
              <a:rPr lang="en-GB" dirty="0" smtClean="0"/>
              <a:t>Slaves. Release L&amp;M, imprisons slaves </a:t>
            </a:r>
            <a:endParaRPr lang="en-GB" dirty="0"/>
          </a:p>
        </p:txBody>
      </p:sp>
      <p:sp>
        <p:nvSpPr>
          <p:cNvPr id="9" name="TextBox 8"/>
          <p:cNvSpPr txBox="1"/>
          <p:nvPr/>
        </p:nvSpPr>
        <p:spPr>
          <a:xfrm>
            <a:off x="6678706" y="672354"/>
            <a:ext cx="5513294" cy="923330"/>
          </a:xfrm>
          <a:prstGeom prst="rect">
            <a:avLst/>
          </a:prstGeom>
          <a:noFill/>
        </p:spPr>
        <p:txBody>
          <a:bodyPr wrap="square" rtlCol="0">
            <a:spAutoFit/>
          </a:bodyPr>
          <a:lstStyle/>
          <a:p>
            <a:r>
              <a:rPr lang="en-GB" dirty="0" smtClean="0"/>
              <a:t>Slaves revolt…kill captain and cook take </a:t>
            </a:r>
          </a:p>
          <a:p>
            <a:r>
              <a:rPr lang="en-GB" dirty="0" smtClean="0"/>
              <a:t>over ship, imprisons Luis &amp; Montez.  Leader Joseph Cinque orders pilot to  return to Africa</a:t>
            </a:r>
            <a:endParaRPr lang="en-GB" dirty="0"/>
          </a:p>
        </p:txBody>
      </p:sp>
      <p:sp>
        <p:nvSpPr>
          <p:cNvPr id="7" name="TextBox 6"/>
          <p:cNvSpPr txBox="1"/>
          <p:nvPr/>
        </p:nvSpPr>
        <p:spPr>
          <a:xfrm>
            <a:off x="6678707" y="2510118"/>
            <a:ext cx="5703806" cy="1200329"/>
          </a:xfrm>
          <a:prstGeom prst="rect">
            <a:avLst/>
          </a:prstGeom>
          <a:noFill/>
        </p:spPr>
        <p:txBody>
          <a:bodyPr wrap="none" rtlCol="0">
            <a:spAutoFit/>
          </a:bodyPr>
          <a:lstStyle/>
          <a:p>
            <a:r>
              <a:rPr lang="en-GB" dirty="0" smtClean="0"/>
              <a:t>The trial: (1) slaves salvage, property of US </a:t>
            </a:r>
          </a:p>
          <a:p>
            <a:r>
              <a:rPr lang="en-GB" dirty="0" smtClean="0"/>
              <a:t>Navy(2) property of Luis &amp; Montez  to be returned</a:t>
            </a:r>
          </a:p>
          <a:p>
            <a:r>
              <a:rPr lang="en-GB" dirty="0" smtClean="0"/>
              <a:t>(3) murders to be hanged (4) ‘people’ resisting</a:t>
            </a:r>
          </a:p>
          <a:p>
            <a:r>
              <a:rPr lang="en-GB" dirty="0" smtClean="0"/>
              <a:t>unlawful imprisonment</a:t>
            </a:r>
          </a:p>
        </p:txBody>
      </p:sp>
      <p:sp>
        <p:nvSpPr>
          <p:cNvPr id="10" name="TextBox 9"/>
          <p:cNvSpPr txBox="1"/>
          <p:nvPr/>
        </p:nvSpPr>
        <p:spPr>
          <a:xfrm>
            <a:off x="6239435" y="5056094"/>
            <a:ext cx="184731" cy="369332"/>
          </a:xfrm>
          <a:prstGeom prst="rect">
            <a:avLst/>
          </a:prstGeom>
          <a:noFill/>
        </p:spPr>
        <p:txBody>
          <a:bodyPr wrap="none" rtlCol="0">
            <a:spAutoFit/>
          </a:bodyPr>
          <a:lstStyle/>
          <a:p>
            <a:endParaRPr lang="en-GB" dirty="0"/>
          </a:p>
        </p:txBody>
      </p:sp>
      <p:sp>
        <p:nvSpPr>
          <p:cNvPr id="11" name="TextBox 10"/>
          <p:cNvSpPr txBox="1"/>
          <p:nvPr/>
        </p:nvSpPr>
        <p:spPr>
          <a:xfrm>
            <a:off x="6553201" y="3854824"/>
            <a:ext cx="5931432" cy="923330"/>
          </a:xfrm>
          <a:prstGeom prst="rect">
            <a:avLst/>
          </a:prstGeom>
          <a:noFill/>
        </p:spPr>
        <p:txBody>
          <a:bodyPr wrap="none" rtlCol="0">
            <a:spAutoFit/>
          </a:bodyPr>
          <a:lstStyle/>
          <a:p>
            <a:r>
              <a:rPr lang="en-GB" dirty="0" smtClean="0"/>
              <a:t>Slaves acquitted. Navy appeals to Supreme Court</a:t>
            </a:r>
          </a:p>
          <a:p>
            <a:r>
              <a:rPr lang="en-GB" dirty="0" smtClean="0"/>
              <a:t>….enter John Quincy Adams (“grandfather</a:t>
            </a:r>
          </a:p>
          <a:p>
            <a:r>
              <a:rPr lang="en-GB" dirty="0" smtClean="0"/>
              <a:t>Eloquent” ….fmr President</a:t>
            </a:r>
            <a:endParaRPr lang="en-GB" dirty="0"/>
          </a:p>
        </p:txBody>
      </p:sp>
      <p:sp>
        <p:nvSpPr>
          <p:cNvPr id="12" name="TextBox 11"/>
          <p:cNvSpPr txBox="1"/>
          <p:nvPr/>
        </p:nvSpPr>
        <p:spPr>
          <a:xfrm>
            <a:off x="6508376" y="4831977"/>
            <a:ext cx="5772734" cy="646331"/>
          </a:xfrm>
          <a:prstGeom prst="rect">
            <a:avLst/>
          </a:prstGeom>
          <a:noFill/>
        </p:spPr>
        <p:txBody>
          <a:bodyPr wrap="none" rtlCol="0">
            <a:spAutoFit/>
          </a:bodyPr>
          <a:lstStyle/>
          <a:p>
            <a:r>
              <a:rPr lang="en-GB" dirty="0" smtClean="0"/>
              <a:t>Joseph learns English….strong defence. acquitted</a:t>
            </a:r>
          </a:p>
          <a:p>
            <a:r>
              <a:rPr lang="en-GB" dirty="0" smtClean="0"/>
              <a:t>…..44 surviving slaves return to West Africa</a:t>
            </a:r>
            <a:endParaRPr lang="en-GB" dirty="0"/>
          </a:p>
        </p:txBody>
      </p:sp>
      <p:sp>
        <p:nvSpPr>
          <p:cNvPr id="13" name="TextBox 12"/>
          <p:cNvSpPr txBox="1"/>
          <p:nvPr/>
        </p:nvSpPr>
        <p:spPr>
          <a:xfrm>
            <a:off x="6033247" y="5665694"/>
            <a:ext cx="184731" cy="369332"/>
          </a:xfrm>
          <a:prstGeom prst="rect">
            <a:avLst/>
          </a:prstGeom>
          <a:noFill/>
        </p:spPr>
        <p:txBody>
          <a:bodyPr wrap="none" rtlCol="0">
            <a:spAutoFit/>
          </a:bodyPr>
          <a:lstStyle/>
          <a:p>
            <a:endParaRPr lang="en-GB" dirty="0"/>
          </a:p>
        </p:txBody>
      </p:sp>
      <p:sp>
        <p:nvSpPr>
          <p:cNvPr id="14" name="TextBox 13"/>
          <p:cNvSpPr txBox="1"/>
          <p:nvPr/>
        </p:nvSpPr>
        <p:spPr>
          <a:xfrm>
            <a:off x="6347012" y="5548281"/>
            <a:ext cx="5620449" cy="1200329"/>
          </a:xfrm>
          <a:prstGeom prst="rect">
            <a:avLst/>
          </a:prstGeom>
          <a:noFill/>
        </p:spPr>
        <p:txBody>
          <a:bodyPr wrap="none" rtlCol="0">
            <a:spAutoFit/>
          </a:bodyPr>
          <a:lstStyle/>
          <a:p>
            <a:r>
              <a:rPr lang="en-GB" dirty="0" smtClean="0"/>
              <a:t>Widely publicized…popular play “The long black</a:t>
            </a:r>
          </a:p>
          <a:p>
            <a:r>
              <a:rPr lang="en-GB" dirty="0" smtClean="0"/>
              <a:t> schooner inspires Abolitionists and free blacks</a:t>
            </a:r>
          </a:p>
          <a:p>
            <a:r>
              <a:rPr lang="en-GB" dirty="0" smtClean="0"/>
              <a:t>….joy in northern press &amp; Liberator disturbs South</a:t>
            </a:r>
          </a:p>
          <a:p>
            <a:r>
              <a:rPr lang="en-GB" dirty="0" smtClean="0"/>
              <a:t>… British navy destroys slave depot</a:t>
            </a:r>
            <a:endParaRPr lang="en-GB" dirty="0"/>
          </a:p>
        </p:txBody>
      </p:sp>
    </p:spTree>
    <p:extLst>
      <p:ext uri="{BB962C8B-B14F-4D97-AF65-F5344CB8AC3E}">
        <p14:creationId xmlns:p14="http://schemas.microsoft.com/office/powerpoint/2010/main" val="1914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148" y="220698"/>
            <a:ext cx="8911687" cy="1280890"/>
          </a:xfrm>
        </p:spPr>
        <p:txBody>
          <a:bodyPr/>
          <a:lstStyle/>
          <a:p>
            <a:r>
              <a:rPr lang="en-GB" dirty="0" smtClean="0"/>
              <a:t>Frederick Douglas (1817-1895)..early life</a:t>
            </a:r>
            <a:endParaRPr lang="en-GB" dirty="0"/>
          </a:p>
        </p:txBody>
      </p:sp>
      <p:pic>
        <p:nvPicPr>
          <p:cNvPr id="6146" name="Picture 2" descr="https://upload.wikimedia.org/wikipedia/commons/thumb/0/03/Frederick_Douglass_%281840s%29.jpg/170px-Frederick_Douglass_%281840s%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977153"/>
            <a:ext cx="5486400" cy="5764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39435" y="1102659"/>
            <a:ext cx="5088536" cy="1477328"/>
          </a:xfrm>
          <a:prstGeom prst="rect">
            <a:avLst/>
          </a:prstGeom>
          <a:noFill/>
        </p:spPr>
        <p:txBody>
          <a:bodyPr wrap="square" rtlCol="0">
            <a:spAutoFit/>
          </a:bodyPr>
          <a:lstStyle/>
          <a:p>
            <a:r>
              <a:rPr lang="en-GB" dirty="0" smtClean="0"/>
              <a:t>Born into slavery Maryland, father white</a:t>
            </a:r>
          </a:p>
          <a:p>
            <a:r>
              <a:rPr lang="en-GB" dirty="0" smtClean="0"/>
              <a:t>..separated from mother and sold at </a:t>
            </a:r>
          </a:p>
          <a:p>
            <a:r>
              <a:rPr lang="en-GB" dirty="0" smtClean="0"/>
              <a:t>Aged 7, mistress taught him alphabet, </a:t>
            </a:r>
          </a:p>
          <a:p>
            <a:r>
              <a:rPr lang="en-GB" dirty="0" smtClean="0"/>
              <a:t>Master opposed…learns to read from </a:t>
            </a:r>
          </a:p>
          <a:p>
            <a:r>
              <a:rPr lang="en-GB" dirty="0" smtClean="0"/>
              <a:t>White boys</a:t>
            </a:r>
            <a:endParaRPr lang="en-GB" dirty="0"/>
          </a:p>
        </p:txBody>
      </p:sp>
      <p:sp>
        <p:nvSpPr>
          <p:cNvPr id="5" name="TextBox 4"/>
          <p:cNvSpPr txBox="1"/>
          <p:nvPr/>
        </p:nvSpPr>
        <p:spPr>
          <a:xfrm>
            <a:off x="6212541" y="2770095"/>
            <a:ext cx="5307105" cy="923330"/>
          </a:xfrm>
          <a:prstGeom prst="rect">
            <a:avLst/>
          </a:prstGeom>
          <a:noFill/>
        </p:spPr>
        <p:txBody>
          <a:bodyPr wrap="square" rtlCol="0">
            <a:spAutoFit/>
          </a:bodyPr>
          <a:lstStyle/>
          <a:p>
            <a:r>
              <a:rPr lang="en-GB" dirty="0" smtClean="0"/>
              <a:t>Sold to poor farmer “slave breaker” in </a:t>
            </a:r>
          </a:p>
          <a:p>
            <a:r>
              <a:rPr lang="en-GB" dirty="0" smtClean="0"/>
              <a:t>Baltimore. Whipped…retaliated and beat up Master…falls in love with “free” Ann Murray</a:t>
            </a:r>
            <a:endParaRPr lang="en-GB" dirty="0"/>
          </a:p>
        </p:txBody>
      </p:sp>
      <p:sp>
        <p:nvSpPr>
          <p:cNvPr id="6" name="TextBox 5"/>
          <p:cNvSpPr txBox="1"/>
          <p:nvPr/>
        </p:nvSpPr>
        <p:spPr>
          <a:xfrm>
            <a:off x="6266329" y="3801036"/>
            <a:ext cx="5785558" cy="1477328"/>
          </a:xfrm>
          <a:prstGeom prst="rect">
            <a:avLst/>
          </a:prstGeom>
          <a:noFill/>
        </p:spPr>
        <p:txBody>
          <a:bodyPr wrap="none" rtlCol="0">
            <a:spAutoFit/>
          </a:bodyPr>
          <a:lstStyle/>
          <a:p>
            <a:r>
              <a:rPr lang="en-GB" dirty="0" smtClean="0"/>
              <a:t>Escapes to Pennsylvania…protected by Quakers</a:t>
            </a:r>
          </a:p>
          <a:p>
            <a:r>
              <a:rPr lang="en-GB" dirty="0" smtClean="0"/>
              <a:t> “</a:t>
            </a:r>
            <a:r>
              <a:rPr lang="en-GB" dirty="0"/>
              <a:t>"I felt as one might feel upon </a:t>
            </a:r>
            <a:r>
              <a:rPr lang="en-GB" dirty="0" smtClean="0"/>
              <a:t>escape </a:t>
            </a:r>
            <a:r>
              <a:rPr lang="en-GB" dirty="0"/>
              <a:t>from a </a:t>
            </a:r>
            <a:r>
              <a:rPr lang="en-GB" dirty="0" smtClean="0"/>
              <a:t>den</a:t>
            </a:r>
          </a:p>
          <a:p>
            <a:r>
              <a:rPr lang="en-GB" dirty="0" smtClean="0"/>
              <a:t> </a:t>
            </a:r>
            <a:r>
              <a:rPr lang="en-GB" dirty="0"/>
              <a:t>of hungry lions." Anguish </a:t>
            </a:r>
            <a:r>
              <a:rPr lang="en-GB" dirty="0" smtClean="0"/>
              <a:t>and </a:t>
            </a:r>
            <a:r>
              <a:rPr lang="en-GB" dirty="0"/>
              <a:t>grief, like darkness </a:t>
            </a:r>
            <a:endParaRPr lang="en-GB" dirty="0" smtClean="0"/>
          </a:p>
          <a:p>
            <a:r>
              <a:rPr lang="en-GB" dirty="0" smtClean="0"/>
              <a:t>and </a:t>
            </a:r>
            <a:r>
              <a:rPr lang="en-GB" dirty="0"/>
              <a:t>rain, may be </a:t>
            </a:r>
            <a:r>
              <a:rPr lang="en-GB" dirty="0" smtClean="0"/>
              <a:t>depicted</a:t>
            </a:r>
            <a:r>
              <a:rPr lang="en-GB" dirty="0"/>
              <a:t>; but gladness and joy</a:t>
            </a:r>
            <a:r>
              <a:rPr lang="en-GB" dirty="0" smtClean="0"/>
              <a:t>,</a:t>
            </a:r>
          </a:p>
          <a:p>
            <a:r>
              <a:rPr lang="en-GB" dirty="0" smtClean="0"/>
              <a:t> </a:t>
            </a:r>
            <a:r>
              <a:rPr lang="en-GB" dirty="0"/>
              <a:t>like the rainbow, </a:t>
            </a:r>
            <a:r>
              <a:rPr lang="en-GB" dirty="0" smtClean="0"/>
              <a:t>defy </a:t>
            </a:r>
            <a:r>
              <a:rPr lang="en-GB" dirty="0"/>
              <a:t>the skill of pen or pencil.</a:t>
            </a:r>
            <a:r>
              <a:rPr lang="en-GB" baseline="30000" dirty="0">
                <a:hlinkClick r:id="rId3"/>
              </a:rPr>
              <a:t>[45]</a:t>
            </a:r>
            <a:endParaRPr lang="en-GB" dirty="0"/>
          </a:p>
        </p:txBody>
      </p:sp>
      <p:sp>
        <p:nvSpPr>
          <p:cNvPr id="7" name="TextBox 6"/>
          <p:cNvSpPr txBox="1"/>
          <p:nvPr/>
        </p:nvSpPr>
        <p:spPr>
          <a:xfrm>
            <a:off x="6339116" y="5396753"/>
            <a:ext cx="5852884" cy="646331"/>
          </a:xfrm>
          <a:prstGeom prst="rect">
            <a:avLst/>
          </a:prstGeom>
          <a:noFill/>
        </p:spPr>
        <p:txBody>
          <a:bodyPr wrap="square" rtlCol="0">
            <a:spAutoFit/>
          </a:bodyPr>
          <a:lstStyle/>
          <a:p>
            <a:r>
              <a:rPr lang="en-GB" dirty="0" smtClean="0"/>
              <a:t>Considers “Christianity Of America blasphemous</a:t>
            </a:r>
          </a:p>
          <a:p>
            <a:r>
              <a:rPr lang="en-GB" dirty="0" smtClean="0"/>
              <a:t>…advocates “Christianity of Jesus”</a:t>
            </a:r>
            <a:endParaRPr lang="en-GB" dirty="0"/>
          </a:p>
        </p:txBody>
      </p:sp>
      <p:sp>
        <p:nvSpPr>
          <p:cNvPr id="8" name="TextBox 7"/>
          <p:cNvSpPr txBox="1"/>
          <p:nvPr/>
        </p:nvSpPr>
        <p:spPr>
          <a:xfrm>
            <a:off x="6355977" y="6185646"/>
            <a:ext cx="5665333" cy="646331"/>
          </a:xfrm>
          <a:prstGeom prst="rect">
            <a:avLst/>
          </a:prstGeom>
          <a:noFill/>
        </p:spPr>
        <p:txBody>
          <a:bodyPr wrap="none" rtlCol="0">
            <a:spAutoFit/>
          </a:bodyPr>
          <a:lstStyle/>
          <a:p>
            <a:r>
              <a:rPr lang="en-GB" dirty="0" smtClean="0"/>
              <a:t>Writes best seller “Narrative of Frederick Douglas”</a:t>
            </a:r>
          </a:p>
          <a:p>
            <a:r>
              <a:rPr lang="en-GB" dirty="0" smtClean="0"/>
              <a:t>An American Slave</a:t>
            </a:r>
          </a:p>
        </p:txBody>
      </p:sp>
    </p:spTree>
    <p:extLst>
      <p:ext uri="{BB962C8B-B14F-4D97-AF65-F5344CB8AC3E}">
        <p14:creationId xmlns:p14="http://schemas.microsoft.com/office/powerpoint/2010/main" val="41131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800" y="452660"/>
            <a:ext cx="8911687" cy="1280890"/>
          </a:xfrm>
        </p:spPr>
        <p:txBody>
          <a:bodyPr/>
          <a:lstStyle/>
          <a:p>
            <a:r>
              <a:rPr lang="en-GB" dirty="0" smtClean="0"/>
              <a:t>Douglas in British Isles</a:t>
            </a:r>
            <a:endParaRPr lang="en-GB" dirty="0"/>
          </a:p>
        </p:txBody>
      </p:sp>
      <p:sp>
        <p:nvSpPr>
          <p:cNvPr id="4" name="TextBox 3"/>
          <p:cNvSpPr txBox="1"/>
          <p:nvPr/>
        </p:nvSpPr>
        <p:spPr>
          <a:xfrm>
            <a:off x="2124074" y="2114550"/>
            <a:ext cx="9420225" cy="3139321"/>
          </a:xfrm>
          <a:prstGeom prst="rect">
            <a:avLst/>
          </a:prstGeom>
          <a:noFill/>
        </p:spPr>
        <p:txBody>
          <a:bodyPr wrap="square" rtlCol="0">
            <a:spAutoFit/>
          </a:bodyPr>
          <a:lstStyle/>
          <a:p>
            <a:r>
              <a:rPr lang="en-GB" b="1" dirty="0" smtClean="0"/>
              <a:t>Experience in Ireland </a:t>
            </a:r>
            <a:r>
              <a:rPr lang="en-GB" dirty="0" smtClean="0"/>
              <a:t>“Eleven </a:t>
            </a:r>
            <a:r>
              <a:rPr lang="en-GB" dirty="0"/>
              <a:t>days and a half gone, and I have </a:t>
            </a:r>
            <a:r>
              <a:rPr lang="en-GB" dirty="0" smtClean="0"/>
              <a:t>crossed  </a:t>
            </a:r>
            <a:r>
              <a:rPr lang="en-GB" dirty="0"/>
              <a:t>three thousand miles of the perilous deep. Instead </a:t>
            </a:r>
            <a:r>
              <a:rPr lang="en-GB" dirty="0" smtClean="0"/>
              <a:t>of  </a:t>
            </a:r>
            <a:r>
              <a:rPr lang="en-GB" dirty="0"/>
              <a:t>a democratic government, I am under a </a:t>
            </a:r>
            <a:r>
              <a:rPr lang="en-GB" dirty="0" smtClean="0"/>
              <a:t>monarchical  </a:t>
            </a:r>
            <a:r>
              <a:rPr lang="en-GB" dirty="0"/>
              <a:t>government. Instead of the bright, blue sky of </a:t>
            </a:r>
            <a:r>
              <a:rPr lang="en-GB" dirty="0" smtClean="0"/>
              <a:t>America , </a:t>
            </a:r>
            <a:r>
              <a:rPr lang="en-GB" dirty="0"/>
              <a:t>I am covered with the soft, grey fog of the Emerald </a:t>
            </a:r>
            <a:r>
              <a:rPr lang="en-GB" dirty="0" smtClean="0"/>
              <a:t>Isle </a:t>
            </a:r>
            <a:r>
              <a:rPr lang="en-GB" dirty="0"/>
              <a:t>[Ireland]. I breathe, and lo! the chattel [slave] </a:t>
            </a:r>
            <a:r>
              <a:rPr lang="en-GB" dirty="0" smtClean="0"/>
              <a:t>becomes </a:t>
            </a:r>
            <a:r>
              <a:rPr lang="en-GB" dirty="0"/>
              <a:t>a man. I gaze around in vain for one who </a:t>
            </a:r>
            <a:r>
              <a:rPr lang="en-GB" dirty="0" smtClean="0"/>
              <a:t>will </a:t>
            </a:r>
            <a:r>
              <a:rPr lang="en-GB" dirty="0"/>
              <a:t>question my equal humanity, claim me as his slave</a:t>
            </a:r>
            <a:r>
              <a:rPr lang="en-GB" dirty="0" smtClean="0"/>
              <a:t>, </a:t>
            </a:r>
            <a:r>
              <a:rPr lang="en-GB" dirty="0"/>
              <a:t>or offer me an insult. I employ a cab—I am seated </a:t>
            </a:r>
            <a:r>
              <a:rPr lang="en-GB" dirty="0" smtClean="0"/>
              <a:t>beside </a:t>
            </a:r>
            <a:r>
              <a:rPr lang="en-GB" dirty="0"/>
              <a:t>white people—I reach the hotel—I enter </a:t>
            </a:r>
            <a:r>
              <a:rPr lang="en-GB" dirty="0" smtClean="0"/>
              <a:t>the  </a:t>
            </a:r>
            <a:r>
              <a:rPr lang="en-GB" dirty="0"/>
              <a:t>same door—I am shown into the same parlor—I </a:t>
            </a:r>
            <a:r>
              <a:rPr lang="en-GB" dirty="0" smtClean="0"/>
              <a:t>dine  </a:t>
            </a:r>
            <a:r>
              <a:rPr lang="en-GB" dirty="0"/>
              <a:t>at the same table—and no one is offended</a:t>
            </a:r>
            <a:r>
              <a:rPr lang="en-GB" dirty="0" smtClean="0"/>
              <a:t>.... </a:t>
            </a:r>
            <a:r>
              <a:rPr lang="en-GB" dirty="0"/>
              <a:t>I find myself regarded and treated at every turn </a:t>
            </a:r>
            <a:r>
              <a:rPr lang="en-GB" dirty="0" smtClean="0"/>
              <a:t>with  </a:t>
            </a:r>
            <a:r>
              <a:rPr lang="en-GB" dirty="0"/>
              <a:t>the kindness and deference paid to white people. </a:t>
            </a:r>
            <a:r>
              <a:rPr lang="en-GB" dirty="0" smtClean="0"/>
              <a:t>When </a:t>
            </a:r>
            <a:r>
              <a:rPr lang="en-GB" dirty="0"/>
              <a:t>I go to church, I am met by no upturned nose </a:t>
            </a:r>
            <a:r>
              <a:rPr lang="en-GB" dirty="0" smtClean="0"/>
              <a:t>and </a:t>
            </a:r>
            <a:r>
              <a:rPr lang="en-GB" dirty="0"/>
              <a:t>scornful lip to tell me, '</a:t>
            </a:r>
            <a:r>
              <a:rPr lang="en-GB" i="1" dirty="0"/>
              <a:t>We don't allow niggers in here!</a:t>
            </a:r>
            <a:r>
              <a:rPr lang="en-GB" dirty="0"/>
              <a:t>'</a:t>
            </a:r>
          </a:p>
        </p:txBody>
      </p:sp>
      <p:sp>
        <p:nvSpPr>
          <p:cNvPr id="5" name="TextBox 4"/>
          <p:cNvSpPr txBox="1"/>
          <p:nvPr/>
        </p:nvSpPr>
        <p:spPr>
          <a:xfrm>
            <a:off x="2143125" y="5314950"/>
            <a:ext cx="8959504" cy="646331"/>
          </a:xfrm>
          <a:prstGeom prst="rect">
            <a:avLst/>
          </a:prstGeom>
          <a:noFill/>
        </p:spPr>
        <p:txBody>
          <a:bodyPr wrap="none" rtlCol="0">
            <a:spAutoFit/>
          </a:bodyPr>
          <a:lstStyle/>
          <a:p>
            <a:r>
              <a:rPr lang="en-GB" dirty="0" smtClean="0"/>
              <a:t>Astounded by poverty…..meets and befriends Irish nationalist Daniel O'Connell</a:t>
            </a:r>
          </a:p>
          <a:p>
            <a:endParaRPr lang="en-GB" dirty="0"/>
          </a:p>
        </p:txBody>
      </p:sp>
      <p:sp>
        <p:nvSpPr>
          <p:cNvPr id="6" name="TextBox 5"/>
          <p:cNvSpPr txBox="1"/>
          <p:nvPr/>
        </p:nvSpPr>
        <p:spPr>
          <a:xfrm>
            <a:off x="2124075" y="6143625"/>
            <a:ext cx="8166018" cy="369332"/>
          </a:xfrm>
          <a:prstGeom prst="rect">
            <a:avLst/>
          </a:prstGeom>
          <a:noFill/>
        </p:spPr>
        <p:txBody>
          <a:bodyPr wrap="none" rtlCol="0">
            <a:spAutoFit/>
          </a:bodyPr>
          <a:lstStyle/>
          <a:p>
            <a:r>
              <a:rPr lang="en-GB" dirty="0" smtClean="0"/>
              <a:t>Tours England….sold out speeches…British abolitionists buys his freedom</a:t>
            </a:r>
            <a:endParaRPr lang="en-GB" dirty="0"/>
          </a:p>
        </p:txBody>
      </p:sp>
      <p:sp>
        <p:nvSpPr>
          <p:cNvPr id="7" name="TextBox 6"/>
          <p:cNvSpPr txBox="1"/>
          <p:nvPr/>
        </p:nvSpPr>
        <p:spPr>
          <a:xfrm>
            <a:off x="2159373" y="1382806"/>
            <a:ext cx="9988632" cy="369332"/>
          </a:xfrm>
          <a:prstGeom prst="rect">
            <a:avLst/>
          </a:prstGeom>
          <a:noFill/>
        </p:spPr>
        <p:txBody>
          <a:bodyPr wrap="none" rtlCol="0">
            <a:spAutoFit/>
          </a:bodyPr>
          <a:lstStyle/>
          <a:p>
            <a:r>
              <a:rPr lang="en-GB" dirty="0" smtClean="0"/>
              <a:t>Master…Thomas Auld despatches ‘slave catchers”…Garrison arranges tour of British isles</a:t>
            </a:r>
            <a:endParaRPr lang="en-GB" dirty="0"/>
          </a:p>
        </p:txBody>
      </p:sp>
    </p:spTree>
    <p:extLst>
      <p:ext uri="{BB962C8B-B14F-4D97-AF65-F5344CB8AC3E}">
        <p14:creationId xmlns:p14="http://schemas.microsoft.com/office/powerpoint/2010/main" val="16783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1475" y="205010"/>
            <a:ext cx="8911687" cy="1280890"/>
          </a:xfrm>
        </p:spPr>
        <p:txBody>
          <a:bodyPr/>
          <a:lstStyle/>
          <a:p>
            <a:r>
              <a:rPr lang="en-GB" dirty="0" smtClean="0"/>
              <a:t>Frederick Douglas: abolitionist</a:t>
            </a:r>
            <a:endParaRPr lang="en-GB" dirty="0"/>
          </a:p>
        </p:txBody>
      </p:sp>
      <p:sp>
        <p:nvSpPr>
          <p:cNvPr id="5" name="TextBox 4"/>
          <p:cNvSpPr txBox="1"/>
          <p:nvPr/>
        </p:nvSpPr>
        <p:spPr>
          <a:xfrm>
            <a:off x="5505450" y="1000125"/>
            <a:ext cx="5609228" cy="646331"/>
          </a:xfrm>
          <a:prstGeom prst="rect">
            <a:avLst/>
          </a:prstGeom>
          <a:noFill/>
        </p:spPr>
        <p:txBody>
          <a:bodyPr wrap="none" rtlCol="0">
            <a:spAutoFit/>
          </a:bodyPr>
          <a:lstStyle/>
          <a:p>
            <a:r>
              <a:rPr lang="en-GB" dirty="0" smtClean="0"/>
              <a:t>Returns to USA 1848 funded by British abolitionists</a:t>
            </a:r>
          </a:p>
          <a:p>
            <a:r>
              <a:rPr lang="en-GB" dirty="0" smtClean="0"/>
              <a:t>…..founds newspaper, writes </a:t>
            </a:r>
            <a:endParaRPr lang="en-GB" dirty="0"/>
          </a:p>
        </p:txBody>
      </p:sp>
      <p:pic>
        <p:nvPicPr>
          <p:cNvPr id="7" name="Picture 6"/>
          <p:cNvPicPr>
            <a:picLocks noChangeAspect="1"/>
          </p:cNvPicPr>
          <p:nvPr/>
        </p:nvPicPr>
        <p:blipFill>
          <a:blip r:embed="rId2"/>
          <a:stretch>
            <a:fillRect/>
          </a:stretch>
        </p:blipFill>
        <p:spPr>
          <a:xfrm>
            <a:off x="190500" y="1371601"/>
            <a:ext cx="5029200" cy="5486400"/>
          </a:xfrm>
          <a:prstGeom prst="rect">
            <a:avLst/>
          </a:prstGeom>
        </p:spPr>
      </p:pic>
      <p:sp>
        <p:nvSpPr>
          <p:cNvPr id="8" name="TextBox 7"/>
          <p:cNvSpPr txBox="1"/>
          <p:nvPr/>
        </p:nvSpPr>
        <p:spPr>
          <a:xfrm>
            <a:off x="1160980" y="929705"/>
            <a:ext cx="3472664"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Douglas aged 45 (1861)</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5460670" y="1843368"/>
            <a:ext cx="6731330" cy="2031325"/>
          </a:xfrm>
          <a:prstGeom prst="rect">
            <a:avLst/>
          </a:prstGeom>
          <a:noFill/>
        </p:spPr>
        <p:txBody>
          <a:bodyPr wrap="none" rtlCol="0">
            <a:spAutoFit/>
          </a:bodyPr>
          <a:lstStyle/>
          <a:p>
            <a:r>
              <a:rPr lang="en-GB" dirty="0" smtClean="0"/>
              <a:t>Writes to former owner …about slave experience</a:t>
            </a:r>
          </a:p>
          <a:p>
            <a:r>
              <a:rPr lang="en-GB" dirty="0" smtClean="0"/>
              <a:t>Then “</a:t>
            </a:r>
            <a:r>
              <a:rPr lang="en-GB" dirty="0"/>
              <a:t>there is no roof under which you would be </a:t>
            </a:r>
            <a:r>
              <a:rPr lang="en-GB" dirty="0" smtClean="0"/>
              <a:t>more</a:t>
            </a:r>
          </a:p>
          <a:p>
            <a:r>
              <a:rPr lang="en-GB" dirty="0" smtClean="0"/>
              <a:t> </a:t>
            </a:r>
            <a:r>
              <a:rPr lang="en-GB" dirty="0"/>
              <a:t>safe than mine, and there is nothing in my house </a:t>
            </a:r>
            <a:r>
              <a:rPr lang="en-GB" dirty="0" smtClean="0"/>
              <a:t>which</a:t>
            </a:r>
          </a:p>
          <a:p>
            <a:r>
              <a:rPr lang="en-GB" dirty="0" smtClean="0"/>
              <a:t> </a:t>
            </a:r>
            <a:r>
              <a:rPr lang="en-GB" dirty="0"/>
              <a:t>you might need for comfort, which I would not </a:t>
            </a:r>
            <a:r>
              <a:rPr lang="en-GB" dirty="0" smtClean="0"/>
              <a:t>readily</a:t>
            </a:r>
          </a:p>
          <a:p>
            <a:r>
              <a:rPr lang="en-GB" dirty="0" smtClean="0"/>
              <a:t> </a:t>
            </a:r>
            <a:r>
              <a:rPr lang="en-GB" dirty="0"/>
              <a:t>grant. Indeed, I should esteem it a privilege, to set you </a:t>
            </a:r>
            <a:endParaRPr lang="en-GB" dirty="0" smtClean="0"/>
          </a:p>
          <a:p>
            <a:r>
              <a:rPr lang="en-GB" dirty="0" smtClean="0"/>
              <a:t>an </a:t>
            </a:r>
            <a:r>
              <a:rPr lang="en-GB" dirty="0"/>
              <a:t>example as to how mankind ought to treat each </a:t>
            </a:r>
            <a:r>
              <a:rPr lang="en-GB" dirty="0" smtClean="0"/>
              <a:t>other.</a:t>
            </a:r>
          </a:p>
          <a:p>
            <a:r>
              <a:rPr lang="en-GB" dirty="0" smtClean="0"/>
              <a:t>…..meet and reconcile after Civil War"</a:t>
            </a:r>
            <a:r>
              <a:rPr lang="en-GB" baseline="30000" dirty="0" smtClean="0">
                <a:hlinkClick r:id="rId3"/>
              </a:rPr>
              <a:t>[</a:t>
            </a:r>
            <a:r>
              <a:rPr lang="en-GB" baseline="30000" dirty="0">
                <a:hlinkClick r:id="rId3"/>
              </a:rPr>
              <a:t>53]</a:t>
            </a:r>
            <a:r>
              <a:rPr lang="en-GB" dirty="0" smtClean="0"/>
              <a:t> </a:t>
            </a:r>
            <a:endParaRPr lang="en-GB" dirty="0"/>
          </a:p>
        </p:txBody>
      </p:sp>
      <p:sp>
        <p:nvSpPr>
          <p:cNvPr id="10" name="TextBox 9"/>
          <p:cNvSpPr txBox="1"/>
          <p:nvPr/>
        </p:nvSpPr>
        <p:spPr>
          <a:xfrm>
            <a:off x="5567082" y="4089028"/>
            <a:ext cx="5864106" cy="923330"/>
          </a:xfrm>
          <a:prstGeom prst="rect">
            <a:avLst/>
          </a:prstGeom>
          <a:noFill/>
        </p:spPr>
        <p:txBody>
          <a:bodyPr wrap="none" rtlCol="0">
            <a:spAutoFit/>
          </a:bodyPr>
          <a:lstStyle/>
          <a:p>
            <a:r>
              <a:rPr lang="en-GB" dirty="0" smtClean="0"/>
              <a:t>Meets Garrison….who publicly burns Constitution</a:t>
            </a:r>
          </a:p>
          <a:p>
            <a:r>
              <a:rPr lang="en-GB" dirty="0" smtClean="0"/>
              <a:t>Douglas disagrees…lobbies to amend Constitution</a:t>
            </a:r>
          </a:p>
          <a:p>
            <a:r>
              <a:rPr lang="en-GB" dirty="0" smtClean="0"/>
              <a:t>Meets John Brown…rejects use of violence </a:t>
            </a:r>
          </a:p>
        </p:txBody>
      </p:sp>
      <p:sp>
        <p:nvSpPr>
          <p:cNvPr id="11" name="TextBox 10"/>
          <p:cNvSpPr txBox="1"/>
          <p:nvPr/>
        </p:nvSpPr>
        <p:spPr>
          <a:xfrm>
            <a:off x="5565402" y="5243793"/>
            <a:ext cx="5846472" cy="923330"/>
          </a:xfrm>
          <a:prstGeom prst="rect">
            <a:avLst/>
          </a:prstGeom>
          <a:noFill/>
        </p:spPr>
        <p:txBody>
          <a:bodyPr wrap="none" rtlCol="0">
            <a:spAutoFit/>
          </a:bodyPr>
          <a:lstStyle/>
          <a:p>
            <a:r>
              <a:rPr lang="en-GB" dirty="0" smtClean="0"/>
              <a:t>Seeks alliance with Women’ Right movements and</a:t>
            </a:r>
          </a:p>
          <a:p>
            <a:r>
              <a:rPr lang="en-GB" dirty="0" smtClean="0"/>
              <a:t>Wealthy White American “Elizabeth Stanton” </a:t>
            </a:r>
          </a:p>
          <a:p>
            <a:endParaRPr lang="en-GB" dirty="0"/>
          </a:p>
        </p:txBody>
      </p:sp>
      <p:sp>
        <p:nvSpPr>
          <p:cNvPr id="3" name="TextBox 2"/>
          <p:cNvSpPr txBox="1"/>
          <p:nvPr/>
        </p:nvSpPr>
        <p:spPr>
          <a:xfrm>
            <a:off x="5638799" y="6096000"/>
            <a:ext cx="6516528" cy="646331"/>
          </a:xfrm>
          <a:prstGeom prst="rect">
            <a:avLst/>
          </a:prstGeom>
          <a:noFill/>
        </p:spPr>
        <p:txBody>
          <a:bodyPr wrap="none" rtlCol="0">
            <a:spAutoFit/>
          </a:bodyPr>
          <a:lstStyle/>
          <a:p>
            <a:r>
              <a:rPr lang="en-GB" dirty="0" smtClean="0"/>
              <a:t>Complex personal life. Remains married….multiple affairs</a:t>
            </a:r>
          </a:p>
          <a:p>
            <a:r>
              <a:rPr lang="en-GB" dirty="0" smtClean="0"/>
              <a:t> &amp; mistresses but discrete…dresses to impress</a:t>
            </a:r>
            <a:endParaRPr lang="en-GB" dirty="0"/>
          </a:p>
        </p:txBody>
      </p:sp>
    </p:spTree>
    <p:extLst>
      <p:ext uri="{BB962C8B-B14F-4D97-AF65-F5344CB8AC3E}">
        <p14:creationId xmlns:p14="http://schemas.microsoft.com/office/powerpoint/2010/main" val="33477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290" y="95193"/>
            <a:ext cx="8911687" cy="1280890"/>
          </a:xfrm>
        </p:spPr>
        <p:txBody>
          <a:bodyPr/>
          <a:lstStyle/>
          <a:p>
            <a:r>
              <a:rPr lang="en-GB" dirty="0" smtClean="0"/>
              <a:t>Lucretia Mott (1793-1880)</a:t>
            </a:r>
            <a:endParaRPr lang="en-GB" dirty="0"/>
          </a:p>
        </p:txBody>
      </p:sp>
      <p:pic>
        <p:nvPicPr>
          <p:cNvPr id="1026" name="Picture 2" descr="Mott, Lucretia Coffin Protagonist of anti-slavery movement- active in organizing first women's rights conven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9191"/>
            <a:ext cx="6320118" cy="63576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47795" y="851648"/>
            <a:ext cx="4944205" cy="1477328"/>
          </a:xfrm>
          <a:prstGeom prst="rect">
            <a:avLst/>
          </a:prstGeom>
          <a:noFill/>
        </p:spPr>
        <p:txBody>
          <a:bodyPr wrap="square" rtlCol="0">
            <a:spAutoFit/>
          </a:bodyPr>
          <a:lstStyle/>
          <a:p>
            <a:r>
              <a:rPr lang="en-GB" dirty="0" smtClean="0"/>
              <a:t>Born into one of founding Family’s Boston…educated by Quakers….school teacher..motivated To support women's rights by unequal Pay for women, marries</a:t>
            </a:r>
          </a:p>
          <a:p>
            <a:r>
              <a:rPr lang="en-GB" dirty="0" smtClean="0"/>
              <a:t>James Mott Anti slavery businessman</a:t>
            </a:r>
            <a:endParaRPr lang="en-GB" dirty="0"/>
          </a:p>
        </p:txBody>
      </p:sp>
      <p:sp>
        <p:nvSpPr>
          <p:cNvPr id="5" name="TextBox 4"/>
          <p:cNvSpPr txBox="1"/>
          <p:nvPr/>
        </p:nvSpPr>
        <p:spPr>
          <a:xfrm>
            <a:off x="7234517" y="2545977"/>
            <a:ext cx="4721164" cy="1477328"/>
          </a:xfrm>
          <a:prstGeom prst="rect">
            <a:avLst/>
          </a:prstGeom>
          <a:noFill/>
        </p:spPr>
        <p:txBody>
          <a:bodyPr wrap="none" rtlCol="0">
            <a:spAutoFit/>
          </a:bodyPr>
          <a:lstStyle/>
          <a:p>
            <a:r>
              <a:rPr lang="en-GB" dirty="0" smtClean="0"/>
              <a:t>Recorded as minister aged 28, James &amp;</a:t>
            </a:r>
          </a:p>
          <a:p>
            <a:r>
              <a:rPr lang="en-GB" dirty="0" smtClean="0"/>
              <a:t>Lucretia found American Anti Slavery</a:t>
            </a:r>
          </a:p>
          <a:p>
            <a:r>
              <a:rPr lang="en-GB" dirty="0" smtClean="0"/>
              <a:t>Society 1839…famous for speeches</a:t>
            </a:r>
          </a:p>
          <a:p>
            <a:r>
              <a:rPr lang="en-GB" dirty="0" smtClean="0"/>
              <a:t>..with Grimke sisters and black preachers</a:t>
            </a:r>
          </a:p>
          <a:p>
            <a:r>
              <a:rPr lang="en-GB" dirty="0" smtClean="0"/>
              <a:t>At burning of Boston Meeting Hall </a:t>
            </a:r>
            <a:endParaRPr lang="en-GB" dirty="0"/>
          </a:p>
        </p:txBody>
      </p:sp>
      <p:sp>
        <p:nvSpPr>
          <p:cNvPr id="7" name="TextBox 6"/>
          <p:cNvSpPr txBox="1"/>
          <p:nvPr/>
        </p:nvSpPr>
        <p:spPr>
          <a:xfrm>
            <a:off x="7360023" y="4177552"/>
            <a:ext cx="6248827" cy="1754326"/>
          </a:xfrm>
          <a:prstGeom prst="rect">
            <a:avLst/>
          </a:prstGeom>
          <a:noFill/>
        </p:spPr>
        <p:txBody>
          <a:bodyPr wrap="none" rtlCol="0">
            <a:spAutoFit/>
          </a:bodyPr>
          <a:lstStyle/>
          <a:p>
            <a:r>
              <a:rPr lang="en-GB" dirty="0" smtClean="0"/>
              <a:t>Attends World Slavery Convention London</a:t>
            </a:r>
          </a:p>
          <a:p>
            <a:r>
              <a:rPr lang="en-GB" dirty="0" smtClean="0"/>
              <a:t>1840…becomes ally and mentor to </a:t>
            </a:r>
            <a:endParaRPr lang="en-GB" dirty="0"/>
          </a:p>
          <a:p>
            <a:r>
              <a:rPr lang="en-GB" dirty="0" smtClean="0"/>
              <a:t>Elisabeth Stanton. Committed support of underground</a:t>
            </a:r>
          </a:p>
          <a:p>
            <a:r>
              <a:rPr lang="en-GB" dirty="0" smtClean="0"/>
              <a:t>Railway…supports abolition and women's</a:t>
            </a:r>
          </a:p>
          <a:p>
            <a:r>
              <a:rPr lang="en-GB" dirty="0" smtClean="0"/>
              <a:t>Rights…advocates female suffrage, right</a:t>
            </a:r>
          </a:p>
          <a:p>
            <a:r>
              <a:rPr lang="en-GB" dirty="0" smtClean="0"/>
              <a:t> to divorce and owning property</a:t>
            </a:r>
            <a:endParaRPr lang="en-GB" dirty="0"/>
          </a:p>
        </p:txBody>
      </p:sp>
      <p:sp>
        <p:nvSpPr>
          <p:cNvPr id="8" name="TextBox 7"/>
          <p:cNvSpPr txBox="1"/>
          <p:nvPr/>
        </p:nvSpPr>
        <p:spPr>
          <a:xfrm>
            <a:off x="7512424" y="6212541"/>
            <a:ext cx="4200189" cy="646331"/>
          </a:xfrm>
          <a:prstGeom prst="rect">
            <a:avLst/>
          </a:prstGeom>
          <a:noFill/>
        </p:spPr>
        <p:txBody>
          <a:bodyPr wrap="none" rtlCol="0">
            <a:spAutoFit/>
          </a:bodyPr>
          <a:lstStyle/>
          <a:p>
            <a:r>
              <a:rPr lang="en-GB" dirty="0" smtClean="0"/>
              <a:t>Considered leading white female</a:t>
            </a:r>
          </a:p>
          <a:p>
            <a:r>
              <a:rPr lang="en-GB" dirty="0" smtClean="0"/>
              <a:t>Abolitionist &amp; found suffragette USA </a:t>
            </a:r>
            <a:endParaRPr lang="en-GB" dirty="0"/>
          </a:p>
        </p:txBody>
      </p:sp>
    </p:spTree>
    <p:extLst>
      <p:ext uri="{BB962C8B-B14F-4D97-AF65-F5344CB8AC3E}">
        <p14:creationId xmlns:p14="http://schemas.microsoft.com/office/powerpoint/2010/main" val="24548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772" y="104156"/>
            <a:ext cx="8911687" cy="657843"/>
          </a:xfrm>
        </p:spPr>
        <p:txBody>
          <a:bodyPr/>
          <a:lstStyle/>
          <a:p>
            <a:r>
              <a:rPr lang="en-GB" dirty="0" smtClean="0"/>
              <a:t>Women’s Suffrage Movement</a:t>
            </a:r>
            <a:endParaRPr lang="en-GB" dirty="0"/>
          </a:p>
        </p:txBody>
      </p:sp>
      <p:sp>
        <p:nvSpPr>
          <p:cNvPr id="5" name="TextBox 4"/>
          <p:cNvSpPr txBox="1"/>
          <p:nvPr/>
        </p:nvSpPr>
        <p:spPr>
          <a:xfrm>
            <a:off x="989138" y="828783"/>
            <a:ext cx="4588115" cy="369332"/>
          </a:xfrm>
          <a:prstGeom prst="rect">
            <a:avLst/>
          </a:prstGeom>
          <a:noFill/>
        </p:spPr>
        <p:txBody>
          <a:bodyPr wrap="none" rtlCol="0">
            <a:spAutoFit/>
          </a:bodyPr>
          <a:lstStyle/>
          <a:p>
            <a:r>
              <a:rPr lang="en-GB" dirty="0" smtClean="0"/>
              <a:t>Elizabeth Stanton (1815-1902) &amp;children</a:t>
            </a:r>
            <a:endParaRPr lang="en-GB" dirty="0"/>
          </a:p>
        </p:txBody>
      </p:sp>
      <p:sp>
        <p:nvSpPr>
          <p:cNvPr id="6" name="TextBox 5"/>
          <p:cNvSpPr txBox="1"/>
          <p:nvPr/>
        </p:nvSpPr>
        <p:spPr>
          <a:xfrm flipH="1">
            <a:off x="6606987" y="1943660"/>
            <a:ext cx="5585012" cy="2031325"/>
          </a:xfrm>
          <a:prstGeom prst="rect">
            <a:avLst/>
          </a:prstGeom>
          <a:noFill/>
        </p:spPr>
        <p:txBody>
          <a:bodyPr wrap="square" rtlCol="0">
            <a:spAutoFit/>
          </a:bodyPr>
          <a:lstStyle/>
          <a:p>
            <a:r>
              <a:rPr lang="en-GB" dirty="0" smtClean="0"/>
              <a:t>Marries abolitionist…..(refuses to “obey” …radicals, meet Garrison honeymoon to London attends World Anti Slavery Convention on honeymoon…meets Lucretia Mott Frederick Douglas …reveals racist views…Douglas corrects her… </a:t>
            </a:r>
          </a:p>
          <a:p>
            <a:endParaRPr lang="en-GB" dirty="0"/>
          </a:p>
        </p:txBody>
      </p:sp>
      <p:sp>
        <p:nvSpPr>
          <p:cNvPr id="7" name="TextBox 6"/>
          <p:cNvSpPr txBox="1"/>
          <p:nvPr/>
        </p:nvSpPr>
        <p:spPr>
          <a:xfrm>
            <a:off x="6678706" y="3730998"/>
            <a:ext cx="5016117" cy="923330"/>
          </a:xfrm>
          <a:prstGeom prst="rect">
            <a:avLst/>
          </a:prstGeom>
          <a:noFill/>
        </p:spPr>
        <p:txBody>
          <a:bodyPr wrap="none" rtlCol="0">
            <a:spAutoFit/>
          </a:bodyPr>
          <a:lstStyle/>
          <a:p>
            <a:r>
              <a:rPr lang="en-GB" dirty="0" smtClean="0"/>
              <a:t>Moves to Seneca Falls NY…meets with</a:t>
            </a:r>
          </a:p>
          <a:p>
            <a:r>
              <a:rPr lang="en-GB" dirty="0" smtClean="0"/>
              <a:t>Quakers…movements across US…Mississippi</a:t>
            </a:r>
          </a:p>
          <a:p>
            <a:r>
              <a:rPr lang="en-GB" dirty="0" smtClean="0"/>
              <a:t>&amp; Pennsylvania</a:t>
            </a:r>
          </a:p>
        </p:txBody>
      </p:sp>
      <p:sp>
        <p:nvSpPr>
          <p:cNvPr id="8" name="TextBox 7"/>
          <p:cNvSpPr txBox="1"/>
          <p:nvPr/>
        </p:nvSpPr>
        <p:spPr>
          <a:xfrm>
            <a:off x="6221506" y="1506070"/>
            <a:ext cx="184731" cy="369332"/>
          </a:xfrm>
          <a:prstGeom prst="rect">
            <a:avLst/>
          </a:prstGeom>
          <a:noFill/>
        </p:spPr>
        <p:txBody>
          <a:bodyPr wrap="none" rtlCol="0">
            <a:spAutoFit/>
          </a:bodyPr>
          <a:lstStyle/>
          <a:p>
            <a:endParaRPr lang="en-GB" dirty="0"/>
          </a:p>
        </p:txBody>
      </p:sp>
      <p:sp>
        <p:nvSpPr>
          <p:cNvPr id="9" name="TextBox 8"/>
          <p:cNvSpPr txBox="1"/>
          <p:nvPr/>
        </p:nvSpPr>
        <p:spPr>
          <a:xfrm>
            <a:off x="6615953" y="972109"/>
            <a:ext cx="5657318" cy="923330"/>
          </a:xfrm>
          <a:prstGeom prst="rect">
            <a:avLst/>
          </a:prstGeom>
          <a:noFill/>
        </p:spPr>
        <p:txBody>
          <a:bodyPr wrap="none" rtlCol="0">
            <a:spAutoFit/>
          </a:bodyPr>
          <a:lstStyle/>
          <a:p>
            <a:r>
              <a:rPr lang="en-GB" dirty="0" smtClean="0"/>
              <a:t>Born Elizabeth Cady to wealthy NY family, father </a:t>
            </a:r>
          </a:p>
          <a:p>
            <a:r>
              <a:rPr lang="en-GB" dirty="0" smtClean="0"/>
              <a:t>Federalist, Mother Progressive, only survivor or 7…</a:t>
            </a:r>
          </a:p>
          <a:p>
            <a:r>
              <a:rPr lang="en-GB" dirty="0" smtClean="0"/>
              <a:t>Well educated…family encourages</a:t>
            </a:r>
            <a:endParaRPr lang="en-GB" dirty="0"/>
          </a:p>
        </p:txBody>
      </p:sp>
      <p:pic>
        <p:nvPicPr>
          <p:cNvPr id="4098" name="Picture 2" descr="https://upload.wikimedia.org/wikipedia/en/thumb/9/92/ElizabethCadyStanton-1848-Daniel-Henry.jpg/220px-ElizabethCadyStanton-1848-Daniel-Hen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60" y="1191802"/>
            <a:ext cx="6284258" cy="56661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95246" y="4831976"/>
            <a:ext cx="6078071" cy="923330"/>
          </a:xfrm>
          <a:prstGeom prst="rect">
            <a:avLst/>
          </a:prstGeom>
          <a:noFill/>
        </p:spPr>
        <p:txBody>
          <a:bodyPr wrap="square" rtlCol="0">
            <a:spAutoFit/>
          </a:bodyPr>
          <a:lstStyle/>
          <a:p>
            <a:r>
              <a:rPr lang="en-GB" dirty="0" smtClean="0"/>
              <a:t>Works with Lucretia Mott to arrange 3 day Conference for women + abolitionist supporters …men to attend Day one…..but stay quiet</a:t>
            </a:r>
            <a:endParaRPr lang="en-GB" dirty="0"/>
          </a:p>
        </p:txBody>
      </p:sp>
      <p:sp>
        <p:nvSpPr>
          <p:cNvPr id="11" name="TextBox 10"/>
          <p:cNvSpPr txBox="1"/>
          <p:nvPr/>
        </p:nvSpPr>
        <p:spPr>
          <a:xfrm>
            <a:off x="6799169" y="6178364"/>
            <a:ext cx="3991798" cy="369332"/>
          </a:xfrm>
          <a:prstGeom prst="rect">
            <a:avLst/>
          </a:prstGeom>
          <a:noFill/>
        </p:spPr>
        <p:txBody>
          <a:bodyPr wrap="none" rtlCol="0">
            <a:spAutoFit/>
          </a:bodyPr>
          <a:lstStyle/>
          <a:p>
            <a:r>
              <a:rPr lang="en-GB" dirty="0" smtClean="0"/>
              <a:t>Drafts “Declaration of Sentiments”</a:t>
            </a:r>
            <a:endParaRPr lang="en-GB" dirty="0"/>
          </a:p>
        </p:txBody>
      </p:sp>
    </p:spTree>
    <p:extLst>
      <p:ext uri="{BB962C8B-B14F-4D97-AF65-F5344CB8AC3E}">
        <p14:creationId xmlns:p14="http://schemas.microsoft.com/office/powerpoint/2010/main" val="8290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10345"/>
            <a:ext cx="8911687" cy="1280890"/>
          </a:xfrm>
        </p:spPr>
        <p:txBody>
          <a:bodyPr/>
          <a:lstStyle/>
          <a:p>
            <a:r>
              <a:rPr lang="en-GB" dirty="0" smtClean="0"/>
              <a:t>Seneca Falls Convention 1848</a:t>
            </a:r>
            <a:endParaRPr lang="en-GB" dirty="0"/>
          </a:p>
        </p:txBody>
      </p:sp>
      <p:pic>
        <p:nvPicPr>
          <p:cNvPr id="4" name="Picture 3"/>
          <p:cNvPicPr>
            <a:picLocks noChangeAspect="1"/>
          </p:cNvPicPr>
          <p:nvPr/>
        </p:nvPicPr>
        <p:blipFill>
          <a:blip r:embed="rId2"/>
          <a:stretch>
            <a:fillRect/>
          </a:stretch>
        </p:blipFill>
        <p:spPr>
          <a:xfrm>
            <a:off x="188259" y="994523"/>
            <a:ext cx="12003741" cy="5074584"/>
          </a:xfrm>
          <a:prstGeom prst="rect">
            <a:avLst/>
          </a:prstGeom>
        </p:spPr>
      </p:pic>
      <p:sp>
        <p:nvSpPr>
          <p:cNvPr id="5" name="TextBox 4"/>
          <p:cNvSpPr txBox="1"/>
          <p:nvPr/>
        </p:nvSpPr>
        <p:spPr>
          <a:xfrm>
            <a:off x="236307" y="6139527"/>
            <a:ext cx="12335836"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Three day Conference Women only day one, Men&amp; Women together days two – three</a:t>
            </a:r>
          </a:p>
          <a:p>
            <a:r>
              <a:rPr lang="en-GB" sz="2400" dirty="0" smtClean="0">
                <a:latin typeface="Arial" panose="020B0604020202020204" pitchFamily="34" charset="0"/>
                <a:cs typeface="Arial" panose="020B0604020202020204" pitchFamily="34" charset="0"/>
              </a:rPr>
              <a:t>Debate whether to lobby for women’s vote. </a:t>
            </a:r>
            <a:r>
              <a:rPr lang="en-GB" sz="2400" dirty="0" err="1" smtClean="0">
                <a:latin typeface="Arial" panose="020B0604020202020204" pitchFamily="34" charset="0"/>
                <a:cs typeface="Arial" panose="020B0604020202020204" pitchFamily="34" charset="0"/>
              </a:rPr>
              <a:t>Douglas,only</a:t>
            </a:r>
            <a:r>
              <a:rPr lang="en-GB" sz="2400" dirty="0" smtClean="0">
                <a:latin typeface="Arial" panose="020B0604020202020204" pitchFamily="34" charset="0"/>
                <a:cs typeface="Arial" panose="020B0604020202020204" pitchFamily="34" charset="0"/>
              </a:rPr>
              <a:t> black delegate, asked to speak</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826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482" y="230165"/>
            <a:ext cx="8911687" cy="765420"/>
          </a:xfrm>
        </p:spPr>
        <p:txBody>
          <a:bodyPr/>
          <a:lstStyle/>
          <a:p>
            <a:pPr algn="ctr"/>
            <a:r>
              <a:rPr lang="en-GB" dirty="0" smtClean="0"/>
              <a:t>Outcomes</a:t>
            </a:r>
            <a:endParaRPr lang="en-GB" dirty="0"/>
          </a:p>
        </p:txBody>
      </p:sp>
      <p:sp>
        <p:nvSpPr>
          <p:cNvPr id="3" name="Content Placeholder 2"/>
          <p:cNvSpPr>
            <a:spLocks noGrp="1"/>
          </p:cNvSpPr>
          <p:nvPr>
            <p:ph idx="1"/>
          </p:nvPr>
        </p:nvSpPr>
        <p:spPr>
          <a:xfrm>
            <a:off x="780836" y="1109609"/>
            <a:ext cx="11565277" cy="4931595"/>
          </a:xfrm>
        </p:spPr>
        <p:txBody>
          <a:bodyPr>
            <a:normAutofit/>
          </a:bodyPr>
          <a:lstStyle/>
          <a:p>
            <a:pPr marL="0" indent="0">
              <a:buNone/>
            </a:pPr>
            <a:r>
              <a:rPr lang="en-GB" sz="2400" dirty="0" smtClean="0">
                <a:latin typeface="Arial" panose="020B0604020202020204" pitchFamily="34" charset="0"/>
                <a:cs typeface="Arial" panose="020B0604020202020204" pitchFamily="34" charset="0"/>
              </a:rPr>
              <a:t>Douglas: “</a:t>
            </a:r>
            <a:r>
              <a:rPr lang="en-GB" sz="2400" dirty="0">
                <a:latin typeface="Arial" panose="020B0604020202020204" pitchFamily="34" charset="0"/>
                <a:cs typeface="Arial" panose="020B0604020202020204" pitchFamily="34" charset="0"/>
              </a:rPr>
              <a:t>In this denial of the right to participate in government, not merely the degradation of woman and the perpetuation of a great injustice happens, but the maiming and repudiation of one-half of the moral and intellectual power of the government of the </a:t>
            </a:r>
            <a:r>
              <a:rPr lang="en-GB" sz="2400" dirty="0" smtClean="0">
                <a:latin typeface="Arial" panose="020B0604020202020204" pitchFamily="34" charset="0"/>
                <a:cs typeface="Arial" panose="020B0604020202020204" pitchFamily="34" charset="0"/>
              </a:rPr>
              <a:t>world”…….. Secures women suffragette support for abolitionism</a:t>
            </a:r>
          </a:p>
          <a:p>
            <a:pPr marL="0" indent="0">
              <a:buNone/>
            </a:pPr>
            <a:endParaRPr lang="en-GB" dirty="0">
              <a:hlinkClick r:id="rId2"/>
            </a:endParaRPr>
          </a:p>
          <a:p>
            <a:r>
              <a:rPr lang="en-GB" sz="2400" dirty="0">
                <a:latin typeface="Arial" panose="020B0604020202020204" pitchFamily="34" charset="0"/>
                <a:cs typeface="Arial" panose="020B0604020202020204" pitchFamily="34" charset="0"/>
              </a:rPr>
              <a:t>Published “Sentiments” request (1) end slavery, (2) introduction of  Temperance, (3) and women rights &amp; suffrage……….publicised across US</a:t>
            </a:r>
          </a:p>
          <a:p>
            <a:pPr marL="0" indent="0">
              <a:buNone/>
            </a:pPr>
            <a:endParaRPr lang="en-GB" sz="26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Seneca Falls Gazette 1849 “"This bolt is the most shocking and unnatural incident ever recorded in the history of humanity. If our ladies will insist on voting and legislating, where, gentleman, will be our dinners and our elbows? Where our domestic firesides and the holes in our stockings</a:t>
            </a:r>
            <a:r>
              <a:rPr lang="en-GB" sz="2400" dirty="0" smtClean="0">
                <a:latin typeface="Arial" panose="020B0604020202020204" pitchFamily="34" charset="0"/>
                <a:cs typeface="Arial" panose="020B0604020202020204" pitchFamily="34" charset="0"/>
              </a:rPr>
              <a:t>?“</a:t>
            </a:r>
            <a:endParaRPr lang="en-GB" dirty="0"/>
          </a:p>
        </p:txBody>
      </p:sp>
      <p:sp>
        <p:nvSpPr>
          <p:cNvPr id="5" name="TextBox 4"/>
          <p:cNvSpPr txBox="1"/>
          <p:nvPr/>
        </p:nvSpPr>
        <p:spPr>
          <a:xfrm>
            <a:off x="1993187" y="6133673"/>
            <a:ext cx="9454768"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Women become key to success of “Underground Railway”</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97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050" y="138335"/>
            <a:ext cx="8911687" cy="718915"/>
          </a:xfrm>
        </p:spPr>
        <p:txBody>
          <a:bodyPr/>
          <a:lstStyle/>
          <a:p>
            <a:pPr algn="ctr"/>
            <a:r>
              <a:rPr lang="en-GB" dirty="0" smtClean="0"/>
              <a:t>Underground Railway</a:t>
            </a:r>
            <a:endParaRPr lang="en-GB" dirty="0"/>
          </a:p>
        </p:txBody>
      </p:sp>
      <p:pic>
        <p:nvPicPr>
          <p:cNvPr id="4" name="Picture 3"/>
          <p:cNvPicPr>
            <a:picLocks noChangeAspect="1"/>
          </p:cNvPicPr>
          <p:nvPr/>
        </p:nvPicPr>
        <p:blipFill>
          <a:blip r:embed="rId2"/>
          <a:stretch>
            <a:fillRect/>
          </a:stretch>
        </p:blipFill>
        <p:spPr>
          <a:xfrm>
            <a:off x="205404" y="1162050"/>
            <a:ext cx="7338396" cy="5695949"/>
          </a:xfrm>
          <a:prstGeom prst="rect">
            <a:avLst/>
          </a:prstGeom>
        </p:spPr>
      </p:pic>
      <p:sp>
        <p:nvSpPr>
          <p:cNvPr id="5" name="TextBox 4"/>
          <p:cNvSpPr txBox="1"/>
          <p:nvPr/>
        </p:nvSpPr>
        <p:spPr>
          <a:xfrm>
            <a:off x="8086725" y="1895475"/>
            <a:ext cx="3959738" cy="1200329"/>
          </a:xfrm>
          <a:prstGeom prst="rect">
            <a:avLst/>
          </a:prstGeom>
          <a:noFill/>
        </p:spPr>
        <p:txBody>
          <a:bodyPr wrap="none" rtlCol="0">
            <a:spAutoFit/>
          </a:bodyPr>
          <a:lstStyle/>
          <a:p>
            <a:r>
              <a:rPr lang="en-GB" dirty="0" smtClean="0"/>
              <a:t>Informal network of secret</a:t>
            </a:r>
          </a:p>
          <a:p>
            <a:r>
              <a:rPr lang="en-GB" dirty="0" smtClean="0"/>
              <a:t>Societies dedicated to </a:t>
            </a:r>
          </a:p>
          <a:p>
            <a:r>
              <a:rPr lang="en-GB" dirty="0" smtClean="0"/>
              <a:t>Smuggling slaves to Canada</a:t>
            </a:r>
          </a:p>
          <a:p>
            <a:r>
              <a:rPr lang="en-GB" dirty="0" smtClean="0"/>
              <a:t>…disappeared,,,like underground</a:t>
            </a:r>
            <a:endParaRPr lang="en-GB" dirty="0"/>
          </a:p>
        </p:txBody>
      </p:sp>
      <p:sp>
        <p:nvSpPr>
          <p:cNvPr id="6" name="TextBox 5"/>
          <p:cNvSpPr txBox="1"/>
          <p:nvPr/>
        </p:nvSpPr>
        <p:spPr>
          <a:xfrm>
            <a:off x="8086725" y="923925"/>
            <a:ext cx="3934946" cy="646331"/>
          </a:xfrm>
          <a:prstGeom prst="rect">
            <a:avLst/>
          </a:prstGeom>
          <a:noFill/>
        </p:spPr>
        <p:txBody>
          <a:bodyPr wrap="square" rtlCol="0">
            <a:spAutoFit/>
          </a:bodyPr>
          <a:lstStyle/>
          <a:p>
            <a:r>
              <a:rPr lang="en-GB" dirty="0" smtClean="0"/>
              <a:t>Fugitive Slave Act required </a:t>
            </a:r>
          </a:p>
          <a:p>
            <a:r>
              <a:rPr lang="en-GB" dirty="0" smtClean="0"/>
              <a:t>Northern states to return slaves</a:t>
            </a:r>
            <a:endParaRPr lang="en-GB" dirty="0"/>
          </a:p>
        </p:txBody>
      </p:sp>
      <p:sp>
        <p:nvSpPr>
          <p:cNvPr id="7" name="TextBox 6"/>
          <p:cNvSpPr txBox="1"/>
          <p:nvPr/>
        </p:nvSpPr>
        <p:spPr>
          <a:xfrm>
            <a:off x="8172450" y="3390900"/>
            <a:ext cx="3430747" cy="646331"/>
          </a:xfrm>
          <a:prstGeom prst="rect">
            <a:avLst/>
          </a:prstGeom>
          <a:noFill/>
        </p:spPr>
        <p:txBody>
          <a:bodyPr wrap="none" rtlCol="0">
            <a:spAutoFit/>
          </a:bodyPr>
          <a:lstStyle/>
          <a:p>
            <a:r>
              <a:rPr lang="en-GB" dirty="0" smtClean="0"/>
              <a:t>Alliance free blacks, Quakers</a:t>
            </a:r>
          </a:p>
          <a:p>
            <a:r>
              <a:rPr lang="en-GB" dirty="0" smtClean="0"/>
              <a:t>Presbyterians…...</a:t>
            </a:r>
            <a:endParaRPr lang="en-GB" dirty="0"/>
          </a:p>
        </p:txBody>
      </p:sp>
      <p:sp>
        <p:nvSpPr>
          <p:cNvPr id="8" name="TextBox 7"/>
          <p:cNvSpPr txBox="1"/>
          <p:nvPr/>
        </p:nvSpPr>
        <p:spPr>
          <a:xfrm>
            <a:off x="8181975" y="4133850"/>
            <a:ext cx="3599062" cy="1200329"/>
          </a:xfrm>
          <a:prstGeom prst="rect">
            <a:avLst/>
          </a:prstGeom>
          <a:noFill/>
        </p:spPr>
        <p:txBody>
          <a:bodyPr wrap="none" rtlCol="0">
            <a:spAutoFit/>
          </a:bodyPr>
          <a:lstStyle/>
          <a:p>
            <a:r>
              <a:rPr lang="en-GB" dirty="0" smtClean="0"/>
              <a:t>100,000 slaves escape…30,000</a:t>
            </a:r>
          </a:p>
          <a:p>
            <a:r>
              <a:rPr lang="en-GB" dirty="0" smtClean="0"/>
              <a:t>To Canada…most famous </a:t>
            </a:r>
          </a:p>
          <a:p>
            <a:r>
              <a:rPr lang="en-GB" dirty="0" smtClean="0"/>
              <a:t>Harriett Tubman…13 trips from </a:t>
            </a:r>
          </a:p>
          <a:p>
            <a:r>
              <a:rPr lang="en-GB" dirty="0" smtClean="0"/>
              <a:t>North…100 slaves</a:t>
            </a:r>
            <a:endParaRPr lang="en-GB" dirty="0"/>
          </a:p>
        </p:txBody>
      </p:sp>
      <p:sp>
        <p:nvSpPr>
          <p:cNvPr id="9" name="TextBox 8"/>
          <p:cNvSpPr txBox="1"/>
          <p:nvPr/>
        </p:nvSpPr>
        <p:spPr>
          <a:xfrm>
            <a:off x="8181975" y="5524500"/>
            <a:ext cx="3634328" cy="923330"/>
          </a:xfrm>
          <a:prstGeom prst="rect">
            <a:avLst/>
          </a:prstGeom>
          <a:noFill/>
        </p:spPr>
        <p:txBody>
          <a:bodyPr wrap="none" rtlCol="0">
            <a:spAutoFit/>
          </a:bodyPr>
          <a:lstStyle/>
          <a:p>
            <a:r>
              <a:rPr lang="en-GB" dirty="0" smtClean="0"/>
              <a:t>Slaves also escaped to Mexico</a:t>
            </a:r>
          </a:p>
          <a:p>
            <a:r>
              <a:rPr lang="en-GB" dirty="0" smtClean="0"/>
              <a:t>….Texas Rangers redeployed</a:t>
            </a:r>
          </a:p>
          <a:p>
            <a:r>
              <a:rPr lang="en-GB" dirty="0" smtClean="0"/>
              <a:t>As “Slave catchers”</a:t>
            </a:r>
            <a:endParaRPr lang="en-GB" dirty="0"/>
          </a:p>
        </p:txBody>
      </p:sp>
    </p:spTree>
    <p:extLst>
      <p:ext uri="{BB962C8B-B14F-4D97-AF65-F5344CB8AC3E}">
        <p14:creationId xmlns:p14="http://schemas.microsoft.com/office/powerpoint/2010/main" val="14906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30" y="0"/>
            <a:ext cx="11591364" cy="1280890"/>
          </a:xfrm>
        </p:spPr>
        <p:txBody>
          <a:bodyPr>
            <a:normAutofit/>
          </a:bodyPr>
          <a:lstStyle/>
          <a:p>
            <a:r>
              <a:rPr lang="en-GB" sz="3200" dirty="0" smtClean="0"/>
              <a:t>“Underground”..boat</a:t>
            </a:r>
            <a:r>
              <a:rPr lang="en-GB" sz="3200" dirty="0"/>
              <a:t> </a:t>
            </a:r>
            <a:r>
              <a:rPr lang="en-GB" sz="3200" dirty="0" smtClean="0"/>
              <a:t>and road…to Canada and North</a:t>
            </a:r>
            <a:endParaRPr lang="en-GB" sz="3200" dirty="0"/>
          </a:p>
        </p:txBody>
      </p:sp>
      <p:pic>
        <p:nvPicPr>
          <p:cNvPr id="4" name="Picture 3"/>
          <p:cNvPicPr>
            <a:picLocks noChangeAspect="1"/>
          </p:cNvPicPr>
          <p:nvPr/>
        </p:nvPicPr>
        <p:blipFill>
          <a:blip r:embed="rId2"/>
          <a:stretch>
            <a:fillRect/>
          </a:stretch>
        </p:blipFill>
        <p:spPr>
          <a:xfrm>
            <a:off x="0" y="537883"/>
            <a:ext cx="11914094" cy="6320117"/>
          </a:xfrm>
          <a:prstGeom prst="rect">
            <a:avLst/>
          </a:prstGeom>
        </p:spPr>
      </p:pic>
    </p:spTree>
    <p:extLst>
      <p:ext uri="{BB962C8B-B14F-4D97-AF65-F5344CB8AC3E}">
        <p14:creationId xmlns:p14="http://schemas.microsoft.com/office/powerpoint/2010/main" val="3127075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229178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172" y="256557"/>
            <a:ext cx="8911687" cy="1280890"/>
          </a:xfrm>
        </p:spPr>
        <p:txBody>
          <a:bodyPr/>
          <a:lstStyle/>
          <a:p>
            <a:pPr algn="ctr"/>
            <a:r>
              <a:rPr lang="en-GB" dirty="0" smtClean="0"/>
              <a:t>Harriett Tubman (1822-1913)</a:t>
            </a:r>
            <a:endParaRPr lang="en-GB" dirty="0"/>
          </a:p>
        </p:txBody>
      </p:sp>
      <p:pic>
        <p:nvPicPr>
          <p:cNvPr id="1026" name="Picture 2" descr="Photo of Tubman sit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6" y="1021977"/>
            <a:ext cx="5100917" cy="58360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1914" y="1030941"/>
            <a:ext cx="6381473" cy="1200329"/>
          </a:xfrm>
          <a:prstGeom prst="rect">
            <a:avLst/>
          </a:prstGeom>
          <a:noFill/>
        </p:spPr>
        <p:txBody>
          <a:bodyPr wrap="square" rtlCol="0">
            <a:spAutoFit/>
          </a:bodyPr>
          <a:lstStyle/>
          <a:p>
            <a:r>
              <a:rPr lang="en-GB" dirty="0" smtClean="0"/>
              <a:t>Born ‘Arminty” slave in Maryland, large Family ….hired “in house” as nurse maid. Whipped. Hired out as teenager…whipped, Head injury. Visions…devout Methodist…Marries free black </a:t>
            </a:r>
            <a:endParaRPr lang="en-GB" dirty="0"/>
          </a:p>
        </p:txBody>
      </p:sp>
      <p:sp>
        <p:nvSpPr>
          <p:cNvPr id="5" name="TextBox 4"/>
          <p:cNvSpPr txBox="1"/>
          <p:nvPr/>
        </p:nvSpPr>
        <p:spPr>
          <a:xfrm>
            <a:off x="5665694" y="2411507"/>
            <a:ext cx="6454588" cy="646331"/>
          </a:xfrm>
          <a:prstGeom prst="rect">
            <a:avLst/>
          </a:prstGeom>
          <a:noFill/>
        </p:spPr>
        <p:txBody>
          <a:bodyPr wrap="square" rtlCol="0">
            <a:spAutoFit/>
          </a:bodyPr>
          <a:lstStyle/>
          <a:p>
            <a:r>
              <a:rPr lang="en-GB" dirty="0" smtClean="0"/>
              <a:t>Harriet ill…low value…family tries o sell. Flees to Philadelphia 1849 …resolves to rescue Entire family</a:t>
            </a:r>
            <a:endParaRPr lang="en-GB" dirty="0"/>
          </a:p>
        </p:txBody>
      </p:sp>
      <p:sp>
        <p:nvSpPr>
          <p:cNvPr id="6" name="TextBox 5"/>
          <p:cNvSpPr txBox="1"/>
          <p:nvPr/>
        </p:nvSpPr>
        <p:spPr>
          <a:xfrm>
            <a:off x="5746377" y="3254189"/>
            <a:ext cx="5431295" cy="646331"/>
          </a:xfrm>
          <a:prstGeom prst="rect">
            <a:avLst/>
          </a:prstGeom>
          <a:noFill/>
        </p:spPr>
        <p:txBody>
          <a:bodyPr wrap="none" rtlCol="0">
            <a:spAutoFit/>
          </a:bodyPr>
          <a:lstStyle/>
          <a:p>
            <a:r>
              <a:rPr lang="en-GB" dirty="0" smtClean="0"/>
              <a:t>Completes 13 missions…rescues brothers,</a:t>
            </a:r>
          </a:p>
          <a:p>
            <a:r>
              <a:rPr lang="en-GB" dirty="0" smtClean="0"/>
              <a:t>Sisters, parents…husband remarried…70 in total</a:t>
            </a:r>
            <a:endParaRPr lang="en-GB" dirty="0"/>
          </a:p>
        </p:txBody>
      </p:sp>
      <p:sp>
        <p:nvSpPr>
          <p:cNvPr id="7" name="TextBox 6"/>
          <p:cNvSpPr txBox="1"/>
          <p:nvPr/>
        </p:nvSpPr>
        <p:spPr>
          <a:xfrm>
            <a:off x="5638799" y="4016187"/>
            <a:ext cx="6752169" cy="1477328"/>
          </a:xfrm>
          <a:prstGeom prst="rect">
            <a:avLst/>
          </a:prstGeom>
          <a:noFill/>
        </p:spPr>
        <p:txBody>
          <a:bodyPr wrap="none" rtlCol="0">
            <a:spAutoFit/>
          </a:bodyPr>
          <a:lstStyle/>
          <a:p>
            <a:r>
              <a:rPr lang="en-GB" dirty="0" smtClean="0"/>
              <a:t>“I </a:t>
            </a:r>
            <a:r>
              <a:rPr lang="en-GB" dirty="0"/>
              <a:t>was conductor of the Underground </a:t>
            </a:r>
            <a:r>
              <a:rPr lang="en-GB" dirty="0" smtClean="0"/>
              <a:t>Railroad</a:t>
            </a:r>
          </a:p>
          <a:p>
            <a:r>
              <a:rPr lang="en-GB" dirty="0" smtClean="0"/>
              <a:t> </a:t>
            </a:r>
            <a:r>
              <a:rPr lang="en-GB" dirty="0"/>
              <a:t>for eight years, and I can say what most conductors can't </a:t>
            </a:r>
            <a:endParaRPr lang="en-GB" dirty="0" smtClean="0"/>
          </a:p>
          <a:p>
            <a:r>
              <a:rPr lang="en-GB" dirty="0" smtClean="0"/>
              <a:t>say</a:t>
            </a:r>
            <a:r>
              <a:rPr lang="en-GB" dirty="0"/>
              <a:t> – I never ran my train off the track and I never lost a </a:t>
            </a:r>
            <a:endParaRPr lang="en-GB" dirty="0" smtClean="0"/>
          </a:p>
          <a:p>
            <a:r>
              <a:rPr lang="en-GB" dirty="0" smtClean="0"/>
              <a:t>Passenger”…carried revolver…threaten to shoot anyone </a:t>
            </a:r>
          </a:p>
          <a:p>
            <a:r>
              <a:rPr lang="en-GB" dirty="0" smtClean="0"/>
              <a:t>Wanting to return</a:t>
            </a:r>
            <a:endParaRPr lang="en-GB" dirty="0"/>
          </a:p>
        </p:txBody>
      </p:sp>
      <p:sp>
        <p:nvSpPr>
          <p:cNvPr id="8" name="TextBox 7"/>
          <p:cNvSpPr txBox="1"/>
          <p:nvPr/>
        </p:nvSpPr>
        <p:spPr>
          <a:xfrm>
            <a:off x="5307105" y="5602941"/>
            <a:ext cx="6816290" cy="923330"/>
          </a:xfrm>
          <a:prstGeom prst="rect">
            <a:avLst/>
          </a:prstGeom>
          <a:noFill/>
        </p:spPr>
        <p:txBody>
          <a:bodyPr wrap="none" rtlCol="0">
            <a:spAutoFit/>
          </a:bodyPr>
          <a:lstStyle/>
          <a:p>
            <a:r>
              <a:rPr lang="en-GB" dirty="0" smtClean="0"/>
              <a:t>Befriends Frederick Douglas….assist John Brown to plan raid</a:t>
            </a:r>
          </a:p>
          <a:p>
            <a:r>
              <a:rPr lang="en-GB" dirty="0" smtClean="0"/>
              <a:t>…cook in Civil War….scouts for coloured regiment that </a:t>
            </a:r>
          </a:p>
          <a:p>
            <a:r>
              <a:rPr lang="en-GB" dirty="0" smtClean="0"/>
              <a:t> recovers 700 slaves….active suffragette after war</a:t>
            </a:r>
            <a:endParaRPr lang="en-GB" dirty="0"/>
          </a:p>
        </p:txBody>
      </p:sp>
    </p:spTree>
    <p:extLst>
      <p:ext uri="{BB962C8B-B14F-4D97-AF65-F5344CB8AC3E}">
        <p14:creationId xmlns:p14="http://schemas.microsoft.com/office/powerpoint/2010/main" val="37046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3" y="624110"/>
            <a:ext cx="10174940" cy="1280890"/>
          </a:xfrm>
        </p:spPr>
        <p:txBody>
          <a:bodyPr/>
          <a:lstStyle/>
          <a:p>
            <a:r>
              <a:rPr lang="en-GB" dirty="0" smtClean="0"/>
              <a:t>Why no mass slave revolt ….Haiti, Jamaica</a:t>
            </a:r>
            <a:endParaRPr lang="en-GB" dirty="0"/>
          </a:p>
        </p:txBody>
      </p:sp>
      <p:sp>
        <p:nvSpPr>
          <p:cNvPr id="3" name="Content Placeholder 2"/>
          <p:cNvSpPr>
            <a:spLocks noGrp="1"/>
          </p:cNvSpPr>
          <p:nvPr>
            <p:ph idx="1"/>
          </p:nvPr>
        </p:nvSpPr>
        <p:spPr>
          <a:xfrm>
            <a:off x="912811" y="1999128"/>
            <a:ext cx="11090930" cy="4706471"/>
          </a:xfrm>
        </p:spPr>
        <p:txBody>
          <a:bodyPr>
            <a:noAutofit/>
          </a:bodyPr>
          <a:lstStyle/>
          <a:p>
            <a:r>
              <a:rPr lang="en-GB" sz="2400" dirty="0" smtClean="0">
                <a:latin typeface="Arial" panose="020B0604020202020204" pitchFamily="34" charset="0"/>
                <a:cs typeface="Arial" panose="020B0604020202020204" pitchFamily="34" charset="0"/>
              </a:rPr>
              <a:t>Outnumbered white population (except S. Carolina, parts of Georgia)</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Isolated….away from coasts…lack of interaction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Uneducated…no maps, “Canada”…</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Most in small groups under 20</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Rigorous Southern ‘Slave Patrols’ infrastructure to control movements</a:t>
            </a:r>
          </a:p>
        </p:txBody>
      </p:sp>
    </p:spTree>
    <p:extLst>
      <p:ext uri="{BB962C8B-B14F-4D97-AF65-F5344CB8AC3E}">
        <p14:creationId xmlns:p14="http://schemas.microsoft.com/office/powerpoint/2010/main" val="783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208" y="0"/>
            <a:ext cx="8911687" cy="1280890"/>
          </a:xfrm>
        </p:spPr>
        <p:txBody>
          <a:bodyPr/>
          <a:lstStyle/>
          <a:p>
            <a:pPr algn="ctr"/>
            <a:r>
              <a:rPr lang="en-GB" dirty="0" smtClean="0"/>
              <a:t>Slave Patrols</a:t>
            </a:r>
            <a:endParaRPr lang="en-GB" dirty="0"/>
          </a:p>
        </p:txBody>
      </p:sp>
      <p:pic>
        <p:nvPicPr>
          <p:cNvPr id="1126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3" y="645460"/>
            <a:ext cx="87884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027461" y="1712259"/>
            <a:ext cx="2930610" cy="646331"/>
          </a:xfrm>
          <a:prstGeom prst="rect">
            <a:avLst/>
          </a:prstGeom>
          <a:noFill/>
        </p:spPr>
        <p:txBody>
          <a:bodyPr wrap="none" rtlCol="0">
            <a:spAutoFit/>
          </a:bodyPr>
          <a:lstStyle/>
          <a:p>
            <a:r>
              <a:rPr lang="en-GB" dirty="0" smtClean="0"/>
              <a:t>State militia continuously</a:t>
            </a:r>
          </a:p>
          <a:p>
            <a:r>
              <a:rPr lang="en-GB" dirty="0" smtClean="0"/>
              <a:t>Patrolling  countryside</a:t>
            </a:r>
            <a:endParaRPr lang="en-GB" dirty="0"/>
          </a:p>
        </p:txBody>
      </p:sp>
      <p:sp>
        <p:nvSpPr>
          <p:cNvPr id="4" name="TextBox 3"/>
          <p:cNvSpPr txBox="1"/>
          <p:nvPr/>
        </p:nvSpPr>
        <p:spPr>
          <a:xfrm>
            <a:off x="8982634" y="3272117"/>
            <a:ext cx="3536546" cy="1200329"/>
          </a:xfrm>
          <a:prstGeom prst="rect">
            <a:avLst/>
          </a:prstGeom>
          <a:noFill/>
        </p:spPr>
        <p:txBody>
          <a:bodyPr wrap="none" rtlCol="0">
            <a:spAutoFit/>
          </a:bodyPr>
          <a:lstStyle/>
          <a:p>
            <a:r>
              <a:rPr lang="en-GB" dirty="0" smtClean="0"/>
              <a:t>Require proof of “permission</a:t>
            </a:r>
          </a:p>
          <a:p>
            <a:r>
              <a:rPr lang="en-GB" dirty="0" smtClean="0"/>
              <a:t> to move” Free Blacks to </a:t>
            </a:r>
          </a:p>
          <a:p>
            <a:r>
              <a:rPr lang="en-GB" dirty="0" smtClean="0"/>
              <a:t>Prove status when questioned</a:t>
            </a:r>
          </a:p>
          <a:p>
            <a:r>
              <a:rPr lang="en-GB" dirty="0" smtClean="0"/>
              <a:t>..banned some states</a:t>
            </a:r>
          </a:p>
        </p:txBody>
      </p:sp>
      <p:sp>
        <p:nvSpPr>
          <p:cNvPr id="5" name="TextBox 4"/>
          <p:cNvSpPr txBox="1"/>
          <p:nvPr/>
        </p:nvSpPr>
        <p:spPr>
          <a:xfrm>
            <a:off x="9251576" y="4930588"/>
            <a:ext cx="2940424" cy="1200329"/>
          </a:xfrm>
          <a:prstGeom prst="rect">
            <a:avLst/>
          </a:prstGeom>
          <a:noFill/>
        </p:spPr>
        <p:txBody>
          <a:bodyPr wrap="square" rtlCol="0">
            <a:spAutoFit/>
          </a:bodyPr>
          <a:lstStyle/>
          <a:p>
            <a:r>
              <a:rPr lang="en-GB" dirty="0" smtClean="0"/>
              <a:t>Origins of US Police</a:t>
            </a:r>
          </a:p>
          <a:p>
            <a:r>
              <a:rPr lang="en-GB" dirty="0" smtClean="0"/>
              <a:t>Force…regulation </a:t>
            </a:r>
          </a:p>
          <a:p>
            <a:r>
              <a:rPr lang="en-GB" dirty="0" smtClean="0"/>
              <a:t>Of movement by</a:t>
            </a:r>
          </a:p>
          <a:p>
            <a:r>
              <a:rPr lang="en-GB" dirty="0" smtClean="0"/>
              <a:t>blacks</a:t>
            </a:r>
            <a:endParaRPr lang="en-GB" dirty="0"/>
          </a:p>
        </p:txBody>
      </p:sp>
    </p:spTree>
    <p:extLst>
      <p:ext uri="{BB962C8B-B14F-4D97-AF65-F5344CB8AC3E}">
        <p14:creationId xmlns:p14="http://schemas.microsoft.com/office/powerpoint/2010/main" val="22237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324" y="0"/>
            <a:ext cx="8911687" cy="1280890"/>
          </a:xfrm>
        </p:spPr>
        <p:txBody>
          <a:bodyPr/>
          <a:lstStyle/>
          <a:p>
            <a:pPr algn="ctr"/>
            <a:r>
              <a:rPr lang="en-GB" dirty="0" smtClean="0"/>
              <a:t>Catching Runaways</a:t>
            </a:r>
            <a:endParaRPr lang="en-GB" dirty="0"/>
          </a:p>
        </p:txBody>
      </p:sp>
      <p:sp>
        <p:nvSpPr>
          <p:cNvPr id="3" name="Content Placeholder 2"/>
          <p:cNvSpPr>
            <a:spLocks noGrp="1"/>
          </p:cNvSpPr>
          <p:nvPr>
            <p:ph idx="1"/>
          </p:nvPr>
        </p:nvSpPr>
        <p:spPr>
          <a:xfrm>
            <a:off x="8398340" y="7593107"/>
            <a:ext cx="5228012" cy="932328"/>
          </a:xfrm>
        </p:spPr>
        <p:txBody>
          <a:bodyPr/>
          <a:lstStyle/>
          <a:p>
            <a:r>
              <a:rPr lang="en-GB" dirty="0" smtClean="0"/>
              <a:t>Reward $100 (£3,000) for capture of</a:t>
            </a:r>
          </a:p>
          <a:p>
            <a:pPr marL="0" indent="0">
              <a:buNone/>
            </a:pPr>
            <a:r>
              <a:rPr lang="en-GB" dirty="0"/>
              <a:t> </a:t>
            </a:r>
            <a:r>
              <a:rPr lang="en-GB" dirty="0" smtClean="0"/>
              <a:t>     Harriet…$50 if found within State</a:t>
            </a:r>
            <a:endParaRPr lang="en-GB" dirty="0"/>
          </a:p>
        </p:txBody>
      </p:sp>
      <p:pic>
        <p:nvPicPr>
          <p:cNvPr id="2050" name="Picture 2" descr="Printed text of reward no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95" y="1317811"/>
            <a:ext cx="4849906"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blogger.googleusercontent.com/img/b/R29vZ2xl/AVvXsEjivjWzmIdrThpwKTs_9sHJrOBQuWZuVXQTqMWmzZrXziWPJvwm_uADQiehGdZ6fhuBh_ngu7l0Q_AO4pPBgwh4yRC_HBbW6_tg9UMX1reGEsv-VZ0mFzhL8QhuIR5MG3n59BtujFgS1GLg/s1600/runaway-slave-ads-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834" y="699247"/>
            <a:ext cx="6096000" cy="6158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6047" y="869577"/>
            <a:ext cx="3517310" cy="369332"/>
          </a:xfrm>
          <a:prstGeom prst="rect">
            <a:avLst/>
          </a:prstGeom>
          <a:noFill/>
        </p:spPr>
        <p:txBody>
          <a:bodyPr wrap="none" rtlCol="0">
            <a:spAutoFit/>
          </a:bodyPr>
          <a:lstStyle/>
          <a:p>
            <a:r>
              <a:rPr lang="en-GB" dirty="0" smtClean="0"/>
              <a:t>This for Harriet (Minty) Tubman</a:t>
            </a:r>
            <a:endParaRPr lang="en-GB" dirty="0"/>
          </a:p>
        </p:txBody>
      </p:sp>
    </p:spTree>
    <p:extLst>
      <p:ext uri="{BB962C8B-B14F-4D97-AF65-F5344CB8AC3E}">
        <p14:creationId xmlns:p14="http://schemas.microsoft.com/office/powerpoint/2010/main" val="41437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800" y="90710"/>
            <a:ext cx="8911687" cy="1280890"/>
          </a:xfrm>
        </p:spPr>
        <p:txBody>
          <a:bodyPr/>
          <a:lstStyle/>
          <a:p>
            <a:pPr algn="ctr"/>
            <a:r>
              <a:rPr lang="en-GB" dirty="0" smtClean="0"/>
              <a:t>“Slave Catchers”</a:t>
            </a:r>
            <a:endParaRPr lang="en-GB" dirty="0"/>
          </a:p>
        </p:txBody>
      </p:sp>
      <p:pic>
        <p:nvPicPr>
          <p:cNvPr id="1024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90282"/>
            <a:ext cx="6629400" cy="6167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73152" y="3182471"/>
            <a:ext cx="4065537" cy="1477328"/>
          </a:xfrm>
          <a:prstGeom prst="rect">
            <a:avLst/>
          </a:prstGeom>
          <a:noFill/>
        </p:spPr>
        <p:txBody>
          <a:bodyPr wrap="none" rtlCol="0">
            <a:spAutoFit/>
          </a:bodyPr>
          <a:lstStyle/>
          <a:p>
            <a:r>
              <a:rPr lang="en-GB" dirty="0" smtClean="0"/>
              <a:t>Fugitive Slave Act 1850 required</a:t>
            </a:r>
          </a:p>
          <a:p>
            <a:r>
              <a:rPr lang="en-GB" dirty="0" smtClean="0"/>
              <a:t>Northern officials and citizens</a:t>
            </a:r>
          </a:p>
          <a:p>
            <a:r>
              <a:rPr lang="en-GB" dirty="0" smtClean="0"/>
              <a:t>To cooperate….origins of US Police</a:t>
            </a:r>
          </a:p>
          <a:p>
            <a:r>
              <a:rPr lang="en-GB" dirty="0" smtClean="0"/>
              <a:t>Force…cooperate with “Catchers”</a:t>
            </a:r>
          </a:p>
          <a:p>
            <a:endParaRPr lang="en-GB" dirty="0"/>
          </a:p>
        </p:txBody>
      </p:sp>
      <p:sp>
        <p:nvSpPr>
          <p:cNvPr id="4" name="TextBox 3"/>
          <p:cNvSpPr txBox="1"/>
          <p:nvPr/>
        </p:nvSpPr>
        <p:spPr>
          <a:xfrm>
            <a:off x="7207624" y="672352"/>
            <a:ext cx="3627916" cy="923330"/>
          </a:xfrm>
          <a:prstGeom prst="rect">
            <a:avLst/>
          </a:prstGeom>
          <a:noFill/>
        </p:spPr>
        <p:txBody>
          <a:bodyPr wrap="none" rtlCol="0">
            <a:spAutoFit/>
          </a:bodyPr>
          <a:lstStyle/>
          <a:p>
            <a:r>
              <a:rPr lang="en-GB" dirty="0" smtClean="0"/>
              <a:t>Northern State pass “ personal </a:t>
            </a:r>
          </a:p>
          <a:p>
            <a:r>
              <a:rPr lang="en-GB" dirty="0" smtClean="0"/>
              <a:t>Liberty laws” securing freedom</a:t>
            </a:r>
          </a:p>
          <a:p>
            <a:r>
              <a:rPr lang="en-GB" dirty="0" smtClean="0"/>
              <a:t>For local blacks</a:t>
            </a:r>
            <a:endParaRPr lang="en-GB" dirty="0"/>
          </a:p>
        </p:txBody>
      </p:sp>
      <p:sp>
        <p:nvSpPr>
          <p:cNvPr id="5" name="TextBox 4"/>
          <p:cNvSpPr txBox="1"/>
          <p:nvPr/>
        </p:nvSpPr>
        <p:spPr>
          <a:xfrm>
            <a:off x="7091084" y="1649506"/>
            <a:ext cx="4147289" cy="1477328"/>
          </a:xfrm>
          <a:prstGeom prst="rect">
            <a:avLst/>
          </a:prstGeom>
          <a:noFill/>
        </p:spPr>
        <p:txBody>
          <a:bodyPr wrap="none" rtlCol="0">
            <a:spAutoFit/>
          </a:bodyPr>
          <a:lstStyle/>
          <a:p>
            <a:r>
              <a:rPr lang="en-GB" dirty="0" smtClean="0"/>
              <a:t>Slave owners hire “bounty hunters”</a:t>
            </a:r>
          </a:p>
          <a:p>
            <a:r>
              <a:rPr lang="en-GB" dirty="0" smtClean="0"/>
              <a:t>To recapture slaves…also “Reverse</a:t>
            </a:r>
          </a:p>
          <a:p>
            <a:r>
              <a:rPr lang="en-GB" dirty="0" smtClean="0"/>
              <a:t>Underground Railway”…agents go </a:t>
            </a:r>
          </a:p>
          <a:p>
            <a:r>
              <a:rPr lang="en-GB" dirty="0" smtClean="0"/>
              <a:t>North to ‘kidnap’ former slaves….</a:t>
            </a:r>
          </a:p>
          <a:p>
            <a:r>
              <a:rPr lang="en-GB" dirty="0" smtClean="0"/>
              <a:t>Or free blacks..</a:t>
            </a:r>
            <a:endParaRPr lang="en-GB" dirty="0"/>
          </a:p>
        </p:txBody>
      </p:sp>
      <p:sp>
        <p:nvSpPr>
          <p:cNvPr id="6" name="TextBox 5"/>
          <p:cNvSpPr txBox="1"/>
          <p:nvPr/>
        </p:nvSpPr>
        <p:spPr>
          <a:xfrm>
            <a:off x="7897906" y="4948518"/>
            <a:ext cx="184731" cy="369332"/>
          </a:xfrm>
          <a:prstGeom prst="rect">
            <a:avLst/>
          </a:prstGeom>
          <a:noFill/>
        </p:spPr>
        <p:txBody>
          <a:bodyPr wrap="none" rtlCol="0">
            <a:spAutoFit/>
          </a:bodyPr>
          <a:lstStyle/>
          <a:p>
            <a:endParaRPr lang="en-GB" dirty="0"/>
          </a:p>
        </p:txBody>
      </p:sp>
      <p:sp>
        <p:nvSpPr>
          <p:cNvPr id="7" name="TextBox 6"/>
          <p:cNvSpPr txBox="1"/>
          <p:nvPr/>
        </p:nvSpPr>
        <p:spPr>
          <a:xfrm>
            <a:off x="9081247" y="4572000"/>
            <a:ext cx="184731" cy="369332"/>
          </a:xfrm>
          <a:prstGeom prst="rect">
            <a:avLst/>
          </a:prstGeom>
          <a:noFill/>
        </p:spPr>
        <p:txBody>
          <a:bodyPr wrap="none" rtlCol="0">
            <a:spAutoFit/>
          </a:bodyPr>
          <a:lstStyle/>
          <a:p>
            <a:endParaRPr lang="en-GB" dirty="0"/>
          </a:p>
        </p:txBody>
      </p:sp>
      <p:sp>
        <p:nvSpPr>
          <p:cNvPr id="8" name="TextBox 7"/>
          <p:cNvSpPr txBox="1"/>
          <p:nvPr/>
        </p:nvSpPr>
        <p:spPr>
          <a:xfrm>
            <a:off x="7061193" y="4554070"/>
            <a:ext cx="5319085" cy="2308324"/>
          </a:xfrm>
          <a:prstGeom prst="rect">
            <a:avLst/>
          </a:prstGeom>
          <a:noFill/>
        </p:spPr>
        <p:txBody>
          <a:bodyPr wrap="none" rtlCol="0">
            <a:spAutoFit/>
          </a:bodyPr>
          <a:lstStyle/>
          <a:p>
            <a:r>
              <a:rPr lang="en-GB" dirty="0" smtClean="0"/>
              <a:t>Margaret Garner. Raped slave…children from</a:t>
            </a:r>
          </a:p>
          <a:p>
            <a:r>
              <a:rPr lang="en-GB" dirty="0" smtClean="0"/>
              <a:t>Master escaped to Ohio 1853. Catcher finds</a:t>
            </a:r>
          </a:p>
          <a:p>
            <a:r>
              <a:rPr lang="en-GB" dirty="0" smtClean="0"/>
              <a:t>her….kills daughter to avoid future rape</a:t>
            </a:r>
          </a:p>
          <a:p>
            <a:r>
              <a:rPr lang="en-GB" dirty="0" smtClean="0"/>
              <a:t>Catcher Takes her south…Steamboat sinks</a:t>
            </a:r>
          </a:p>
          <a:p>
            <a:r>
              <a:rPr lang="en-GB" dirty="0" smtClean="0"/>
              <a:t>…drowns other daughter. Tries to kill self</a:t>
            </a:r>
          </a:p>
          <a:p>
            <a:r>
              <a:rPr lang="en-GB" dirty="0" smtClean="0"/>
              <a:t>….sold as House servant! </a:t>
            </a:r>
          </a:p>
          <a:p>
            <a:r>
              <a:rPr lang="en-GB" dirty="0" smtClean="0"/>
              <a:t>..escapes to Ohio</a:t>
            </a:r>
          </a:p>
          <a:p>
            <a:r>
              <a:rPr lang="en-GB" dirty="0" smtClean="0"/>
              <a:t>.</a:t>
            </a:r>
          </a:p>
        </p:txBody>
      </p:sp>
    </p:spTree>
    <p:extLst>
      <p:ext uri="{BB962C8B-B14F-4D97-AF65-F5344CB8AC3E}">
        <p14:creationId xmlns:p14="http://schemas.microsoft.com/office/powerpoint/2010/main" val="206796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06" y="0"/>
            <a:ext cx="11985812" cy="1280890"/>
          </a:xfrm>
        </p:spPr>
        <p:txBody>
          <a:bodyPr/>
          <a:lstStyle/>
          <a:p>
            <a:r>
              <a:rPr lang="en-GB" dirty="0" smtClean="0"/>
              <a:t>Abolitionist reaction: ”Boston Vigilance Committee</a:t>
            </a:r>
            <a:endParaRPr lang="en-GB" dirty="0"/>
          </a:p>
        </p:txBody>
      </p:sp>
      <p:pic>
        <p:nvPicPr>
          <p:cNvPr id="4" name="Picture 2" descr="https://upload.wikimedia.org/wikipedia/commons/thumb/1/1b/Slave_kidnap_post_1851_boston.jpg/250px-Slave_kidnap_post_1851_bos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28" y="950259"/>
            <a:ext cx="7046259" cy="59077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54471" y="1380563"/>
            <a:ext cx="3785011" cy="707886"/>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Inter Racial Committee formed</a:t>
            </a:r>
          </a:p>
          <a:p>
            <a:r>
              <a:rPr lang="en-GB" sz="2000" dirty="0" smtClean="0">
                <a:latin typeface="Arial" panose="020B0604020202020204" pitchFamily="34" charset="0"/>
                <a:cs typeface="Arial" panose="020B0604020202020204" pitchFamily="34" charset="0"/>
              </a:rPr>
              <a:t>1841 to prevent return of slaves</a:t>
            </a:r>
          </a:p>
        </p:txBody>
      </p:sp>
      <p:sp>
        <p:nvSpPr>
          <p:cNvPr id="6" name="TextBox 5"/>
          <p:cNvSpPr txBox="1"/>
          <p:nvPr/>
        </p:nvSpPr>
        <p:spPr>
          <a:xfrm>
            <a:off x="7705649" y="2868704"/>
            <a:ext cx="4600940"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Many incidents…each “Removal”</a:t>
            </a:r>
          </a:p>
          <a:p>
            <a:r>
              <a:rPr lang="en-GB" sz="2000" dirty="0">
                <a:latin typeface="Arial" panose="020B0604020202020204" pitchFamily="34" charset="0"/>
                <a:cs typeface="Arial" panose="020B0604020202020204" pitchFamily="34" charset="0"/>
              </a:rPr>
              <a:t>Publicised…demonstrations….media</a:t>
            </a:r>
          </a:p>
          <a:p>
            <a:r>
              <a:rPr lang="en-GB" sz="2000" dirty="0">
                <a:latin typeface="Arial" panose="020B0604020202020204" pitchFamily="34" charset="0"/>
                <a:cs typeface="Arial" panose="020B0604020202020204" pitchFamily="34" charset="0"/>
              </a:rPr>
              <a:t>Frenzy…Donations purchase freedom</a:t>
            </a:r>
          </a:p>
          <a:p>
            <a:r>
              <a:rPr lang="en-GB" sz="2000" dirty="0">
                <a:latin typeface="Arial" panose="020B0604020202020204" pitchFamily="34" charset="0"/>
                <a:cs typeface="Arial" panose="020B0604020202020204" pitchFamily="34" charset="0"/>
              </a:rPr>
              <a:t> of Captured slaves…organise rescues</a:t>
            </a:r>
          </a:p>
        </p:txBody>
      </p:sp>
      <p:sp>
        <p:nvSpPr>
          <p:cNvPr id="7" name="TextBox 6"/>
          <p:cNvSpPr txBox="1"/>
          <p:nvPr/>
        </p:nvSpPr>
        <p:spPr>
          <a:xfrm>
            <a:off x="7818687" y="5109882"/>
            <a:ext cx="4373313" cy="1323439"/>
          </a:xfrm>
          <a:prstGeom prst="rect">
            <a:avLst/>
          </a:prstGeom>
          <a:noFill/>
        </p:spPr>
        <p:txBody>
          <a:bodyPr wrap="none" rtlCol="0">
            <a:spAutoFit/>
          </a:bodyPr>
          <a:lstStyle/>
          <a:p>
            <a:r>
              <a:rPr lang="en-GB" dirty="0" smtClean="0"/>
              <a:t>“</a:t>
            </a:r>
            <a:r>
              <a:rPr lang="en-GB" sz="2000" dirty="0">
                <a:latin typeface="Arial" panose="020B0604020202020204" pitchFamily="34" charset="0"/>
                <a:cs typeface="Arial" panose="020B0604020202020204" pitchFamily="34" charset="0"/>
              </a:rPr>
              <a:t>Slave Catching” becomes too</a:t>
            </a:r>
          </a:p>
          <a:p>
            <a:r>
              <a:rPr lang="en-GB" sz="2000" dirty="0" smtClean="0">
                <a:latin typeface="Arial" panose="020B0604020202020204" pitchFamily="34" charset="0"/>
                <a:cs typeface="Arial" panose="020B0604020202020204" pitchFamily="34" charset="0"/>
              </a:rPr>
              <a:t>Expensive to pursues</a:t>
            </a:r>
          </a:p>
          <a:p>
            <a:r>
              <a:rPr lang="en-GB" sz="2000" dirty="0" smtClean="0">
                <a:latin typeface="Arial" panose="020B0604020202020204" pitchFamily="34" charset="0"/>
                <a:cs typeface="Arial" panose="020B0604020202020204" pitchFamily="34" charset="0"/>
              </a:rPr>
              <a:t>….South concludes North breaching</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“Fugitive Slave Act 1850”)</a:t>
            </a:r>
          </a:p>
        </p:txBody>
      </p:sp>
    </p:spTree>
    <p:extLst>
      <p:ext uri="{BB962C8B-B14F-4D97-AF65-F5344CB8AC3E}">
        <p14:creationId xmlns:p14="http://schemas.microsoft.com/office/powerpoint/2010/main" val="9173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560" y="184840"/>
            <a:ext cx="8911687" cy="1280890"/>
          </a:xfrm>
        </p:spPr>
        <p:txBody>
          <a:bodyPr/>
          <a:lstStyle/>
          <a:p>
            <a:r>
              <a:rPr lang="en-GB" dirty="0" smtClean="0"/>
              <a:t>Uncle Toms Cabin 1852</a:t>
            </a:r>
            <a:endParaRPr lang="en-GB" dirty="0"/>
          </a:p>
        </p:txBody>
      </p:sp>
      <p:pic>
        <p:nvPicPr>
          <p:cNvPr id="717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9577"/>
            <a:ext cx="5934635" cy="5988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04965" y="887507"/>
            <a:ext cx="6087035" cy="646331"/>
          </a:xfrm>
          <a:prstGeom prst="rect">
            <a:avLst/>
          </a:prstGeom>
          <a:noFill/>
        </p:spPr>
        <p:txBody>
          <a:bodyPr wrap="square" rtlCol="0">
            <a:spAutoFit/>
          </a:bodyPr>
          <a:lstStyle/>
          <a:p>
            <a:r>
              <a:rPr lang="en-GB" dirty="0" smtClean="0"/>
              <a:t>Harriet Beecher Stowe…daughter Of “2</a:t>
            </a:r>
            <a:r>
              <a:rPr lang="en-GB" baseline="30000" dirty="0" smtClean="0"/>
              <a:t>nd</a:t>
            </a:r>
            <a:r>
              <a:rPr lang="en-GB" dirty="0" smtClean="0"/>
              <a:t> Great Awakening” preacher</a:t>
            </a:r>
            <a:endParaRPr lang="en-GB" dirty="0"/>
          </a:p>
        </p:txBody>
      </p:sp>
      <p:sp>
        <p:nvSpPr>
          <p:cNvPr id="4" name="TextBox 3"/>
          <p:cNvSpPr txBox="1"/>
          <p:nvPr/>
        </p:nvSpPr>
        <p:spPr>
          <a:xfrm>
            <a:off x="5943600" y="1810871"/>
            <a:ext cx="6248399" cy="923330"/>
          </a:xfrm>
          <a:prstGeom prst="rect">
            <a:avLst/>
          </a:prstGeom>
          <a:noFill/>
        </p:spPr>
        <p:txBody>
          <a:bodyPr wrap="square" rtlCol="0">
            <a:spAutoFit/>
          </a:bodyPr>
          <a:lstStyle/>
          <a:p>
            <a:r>
              <a:rPr lang="en-GB" dirty="0" smtClean="0"/>
              <a:t>Melodramatic…stereotype characters: Tom ….…. Subservient. Simon Legree Vicious “Northern” Slaver</a:t>
            </a:r>
            <a:endParaRPr lang="en-GB" dirty="0"/>
          </a:p>
          <a:p>
            <a:endParaRPr lang="en-GB" dirty="0"/>
          </a:p>
        </p:txBody>
      </p:sp>
      <p:sp>
        <p:nvSpPr>
          <p:cNvPr id="5" name="TextBox 4"/>
          <p:cNvSpPr txBox="1"/>
          <p:nvPr/>
        </p:nvSpPr>
        <p:spPr>
          <a:xfrm>
            <a:off x="5935142" y="2761128"/>
            <a:ext cx="6256858" cy="923330"/>
          </a:xfrm>
          <a:prstGeom prst="rect">
            <a:avLst/>
          </a:prstGeom>
          <a:noFill/>
        </p:spPr>
        <p:txBody>
          <a:bodyPr wrap="square" rtlCol="0">
            <a:spAutoFit/>
          </a:bodyPr>
          <a:lstStyle/>
          <a:p>
            <a:r>
              <a:rPr lang="en-GB" dirty="0" smtClean="0"/>
              <a:t>Appeals to power of Christian Love…slavery an abomination…Sells 300,000 copies first year ..worldwide Block-buster</a:t>
            </a:r>
            <a:endParaRPr lang="en-GB" dirty="0"/>
          </a:p>
        </p:txBody>
      </p:sp>
      <p:sp>
        <p:nvSpPr>
          <p:cNvPr id="6" name="TextBox 5"/>
          <p:cNvSpPr txBox="1"/>
          <p:nvPr/>
        </p:nvSpPr>
        <p:spPr>
          <a:xfrm>
            <a:off x="5988422" y="3935506"/>
            <a:ext cx="6203578" cy="646331"/>
          </a:xfrm>
          <a:prstGeom prst="rect">
            <a:avLst/>
          </a:prstGeom>
          <a:noFill/>
        </p:spPr>
        <p:txBody>
          <a:bodyPr wrap="square" rtlCol="0">
            <a:spAutoFit/>
          </a:bodyPr>
          <a:lstStyle/>
          <a:p>
            <a:r>
              <a:rPr lang="en-GB" dirty="0" smtClean="0"/>
              <a:t>Forms northern opinion “Slavery” Unchristian ….destruction of people and their families</a:t>
            </a:r>
          </a:p>
        </p:txBody>
      </p:sp>
      <p:sp>
        <p:nvSpPr>
          <p:cNvPr id="7" name="TextBox 6"/>
          <p:cNvSpPr txBox="1"/>
          <p:nvPr/>
        </p:nvSpPr>
        <p:spPr>
          <a:xfrm>
            <a:off x="6096001" y="4930588"/>
            <a:ext cx="6242415" cy="1754326"/>
          </a:xfrm>
          <a:prstGeom prst="rect">
            <a:avLst/>
          </a:prstGeom>
          <a:noFill/>
        </p:spPr>
        <p:txBody>
          <a:bodyPr wrap="none" rtlCol="0">
            <a:spAutoFit/>
          </a:bodyPr>
          <a:lstStyle/>
          <a:p>
            <a:r>
              <a:rPr lang="en-GB" dirty="0" smtClean="0"/>
              <a:t>George Orwell “</a:t>
            </a:r>
            <a:r>
              <a:rPr lang="en-GB" dirty="0"/>
              <a:t>perhaps the supreme example </a:t>
            </a:r>
            <a:r>
              <a:rPr lang="en-GB" dirty="0" smtClean="0"/>
              <a:t>of</a:t>
            </a:r>
          </a:p>
          <a:p>
            <a:r>
              <a:rPr lang="en-GB" dirty="0" smtClean="0"/>
              <a:t> </a:t>
            </a:r>
            <a:r>
              <a:rPr lang="en-GB" dirty="0"/>
              <a:t>the 'good bad' book is </a:t>
            </a:r>
            <a:r>
              <a:rPr lang="en-GB" i="1" dirty="0"/>
              <a:t>Uncle Tom's Cabin</a:t>
            </a:r>
            <a:r>
              <a:rPr lang="en-GB" dirty="0" smtClean="0"/>
              <a:t>.</a:t>
            </a:r>
          </a:p>
          <a:p>
            <a:r>
              <a:rPr lang="en-GB" dirty="0" smtClean="0"/>
              <a:t> </a:t>
            </a:r>
            <a:r>
              <a:rPr lang="en-GB" dirty="0"/>
              <a:t>It is an unintentionally ludicrous book, full </a:t>
            </a:r>
            <a:r>
              <a:rPr lang="en-GB" dirty="0" smtClean="0"/>
              <a:t>of</a:t>
            </a:r>
          </a:p>
          <a:p>
            <a:r>
              <a:rPr lang="en-GB" dirty="0" smtClean="0"/>
              <a:t> </a:t>
            </a:r>
            <a:r>
              <a:rPr lang="en-GB" dirty="0"/>
              <a:t>preposterous melodramatic incidents; it is also </a:t>
            </a:r>
            <a:r>
              <a:rPr lang="en-GB" dirty="0" smtClean="0"/>
              <a:t>deeply</a:t>
            </a:r>
          </a:p>
          <a:p>
            <a:r>
              <a:rPr lang="en-GB" dirty="0" smtClean="0"/>
              <a:t> </a:t>
            </a:r>
            <a:r>
              <a:rPr lang="en-GB" dirty="0"/>
              <a:t>moving and essentially true; it is hard to say </a:t>
            </a:r>
            <a:r>
              <a:rPr lang="en-GB" dirty="0" smtClean="0"/>
              <a:t>which</a:t>
            </a:r>
          </a:p>
          <a:p>
            <a:r>
              <a:rPr lang="en-GB" dirty="0" smtClean="0"/>
              <a:t> </a:t>
            </a:r>
            <a:r>
              <a:rPr lang="en-GB" dirty="0"/>
              <a:t>quality outweighs the other."</a:t>
            </a:r>
          </a:p>
        </p:txBody>
      </p:sp>
    </p:spTree>
    <p:extLst>
      <p:ext uri="{BB962C8B-B14F-4D97-AF65-F5344CB8AC3E}">
        <p14:creationId xmlns:p14="http://schemas.microsoft.com/office/powerpoint/2010/main" val="38400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890" y="3385240"/>
            <a:ext cx="8911687" cy="1280890"/>
          </a:xfrm>
        </p:spPr>
        <p:txBody>
          <a:bodyPr/>
          <a:lstStyle/>
          <a:p>
            <a:r>
              <a:rPr lang="en-GB" dirty="0" smtClean="0"/>
              <a:t>Meanwhile…..back in Kansas</a:t>
            </a:r>
            <a:endParaRPr lang="en-GB" dirty="0"/>
          </a:p>
        </p:txBody>
      </p:sp>
    </p:spTree>
    <p:extLst>
      <p:ext uri="{BB962C8B-B14F-4D97-AF65-F5344CB8AC3E}">
        <p14:creationId xmlns:p14="http://schemas.microsoft.com/office/powerpoint/2010/main" val="456208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784" y="157945"/>
            <a:ext cx="8911687" cy="1280890"/>
          </a:xfrm>
        </p:spPr>
        <p:txBody>
          <a:bodyPr/>
          <a:lstStyle/>
          <a:p>
            <a:pPr algn="ctr"/>
            <a:r>
              <a:rPr lang="en-GB" dirty="0" smtClean="0"/>
              <a:t>State of Kansas</a:t>
            </a:r>
            <a:endParaRPr lang="en-GB" dirty="0"/>
          </a:p>
        </p:txBody>
      </p:sp>
      <p:sp>
        <p:nvSpPr>
          <p:cNvPr id="3" name="Content Placeholder 2"/>
          <p:cNvSpPr>
            <a:spLocks noGrp="1"/>
          </p:cNvSpPr>
          <p:nvPr>
            <p:ph idx="1"/>
          </p:nvPr>
        </p:nvSpPr>
        <p:spPr>
          <a:xfrm>
            <a:off x="1387941" y="1299883"/>
            <a:ext cx="10239282" cy="5692589"/>
          </a:xfrm>
        </p:spPr>
        <p:txBody>
          <a:bodyPr>
            <a:normAutofit fontScale="92500" lnSpcReduction="20000"/>
          </a:bodyPr>
          <a:lstStyle/>
          <a:p>
            <a:r>
              <a:rPr lang="en-GB" sz="2400" dirty="0" smtClean="0"/>
              <a:t>Population 1854 less than 1,600...”free” settlers…small farms seeking to form government</a:t>
            </a:r>
          </a:p>
          <a:p>
            <a:endParaRPr lang="en-GB" sz="2400" dirty="0"/>
          </a:p>
          <a:p>
            <a:r>
              <a:rPr lang="en-GB" sz="2400" dirty="0" smtClean="0"/>
              <a:t>Kansas Nebraska Act 1854…”residents” to decide “slave or free”</a:t>
            </a:r>
          </a:p>
          <a:p>
            <a:endParaRPr lang="en-GB" sz="2400" dirty="0"/>
          </a:p>
          <a:p>
            <a:r>
              <a:rPr lang="en-GB" sz="2400" dirty="0" smtClean="0"/>
              <a:t>6,000 Missouri Slave owners (Ragamuffins) move into state during 1854 </a:t>
            </a:r>
          </a:p>
          <a:p>
            <a:pPr marL="457200" lvl="1" indent="0">
              <a:buNone/>
            </a:pPr>
            <a:r>
              <a:rPr lang="en-GB" sz="2400" dirty="0" smtClean="0"/>
              <a:t>….rig election to vote “pro slave” Governor</a:t>
            </a:r>
          </a:p>
          <a:p>
            <a:endParaRPr lang="en-GB" sz="2400" dirty="0"/>
          </a:p>
          <a:p>
            <a:r>
              <a:rPr lang="en-GB" sz="2400" dirty="0" smtClean="0"/>
              <a:t>Free Settlers reject election…..elect “Free Governor”</a:t>
            </a:r>
          </a:p>
          <a:p>
            <a:endParaRPr lang="en-GB" sz="2400" dirty="0"/>
          </a:p>
          <a:p>
            <a:r>
              <a:rPr lang="en-GB" sz="2400" dirty="0" smtClean="0"/>
              <a:t>One Territory two governments…..both armed</a:t>
            </a:r>
          </a:p>
          <a:p>
            <a:endParaRPr lang="en-GB" sz="2400" dirty="0" smtClean="0"/>
          </a:p>
          <a:p>
            <a:r>
              <a:rPr lang="en-GB" sz="2400" dirty="0" smtClean="0"/>
              <a:t>….first killings</a:t>
            </a:r>
          </a:p>
          <a:p>
            <a:pPr marL="0" indent="0">
              <a:buNone/>
            </a:pPr>
            <a:r>
              <a:rPr lang="en-GB" dirty="0"/>
              <a:t> </a:t>
            </a:r>
            <a:r>
              <a:rPr lang="en-GB" dirty="0" smtClean="0"/>
              <a:t>    </a:t>
            </a:r>
            <a:endParaRPr lang="en-GB" dirty="0"/>
          </a:p>
          <a:p>
            <a:pPr marL="0" indent="0">
              <a:buNone/>
            </a:pPr>
            <a:endParaRPr lang="en-GB" dirty="0" smtClean="0"/>
          </a:p>
          <a:p>
            <a:pPr marL="0" indent="0">
              <a:buNone/>
            </a:pPr>
            <a:endParaRPr lang="en-GB" dirty="0" smtClean="0"/>
          </a:p>
          <a:p>
            <a:endParaRPr lang="en-GB" dirty="0"/>
          </a:p>
          <a:p>
            <a:endParaRPr lang="en-GB" dirty="0"/>
          </a:p>
        </p:txBody>
      </p:sp>
    </p:spTree>
    <p:extLst>
      <p:ext uri="{BB962C8B-B14F-4D97-AF65-F5344CB8AC3E}">
        <p14:creationId xmlns:p14="http://schemas.microsoft.com/office/powerpoint/2010/main" val="1683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820" y="319310"/>
            <a:ext cx="8911687" cy="1280890"/>
          </a:xfrm>
        </p:spPr>
        <p:txBody>
          <a:bodyPr/>
          <a:lstStyle/>
          <a:p>
            <a:r>
              <a:rPr lang="en-GB" dirty="0" smtClean="0"/>
              <a:t>‘Free State’ Response….</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118" y="1111903"/>
            <a:ext cx="4679949" cy="559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90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318682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679" y="211734"/>
            <a:ext cx="8911687" cy="1280890"/>
          </a:xfrm>
        </p:spPr>
        <p:txBody>
          <a:bodyPr/>
          <a:lstStyle/>
          <a:p>
            <a:pPr algn="ctr"/>
            <a:r>
              <a:rPr lang="en-GB" dirty="0" smtClean="0"/>
              <a:t>Lawrence Kansas 1856 </a:t>
            </a:r>
            <a:endParaRPr lang="en-GB" dirty="0"/>
          </a:p>
        </p:txBody>
      </p:sp>
      <p:sp>
        <p:nvSpPr>
          <p:cNvPr id="3" name="Content Placeholder 2"/>
          <p:cNvSpPr>
            <a:spLocks noGrp="1"/>
          </p:cNvSpPr>
          <p:nvPr>
            <p:ph idx="1"/>
          </p:nvPr>
        </p:nvSpPr>
        <p:spPr>
          <a:xfrm>
            <a:off x="609600" y="1281953"/>
            <a:ext cx="11582400" cy="4598894"/>
          </a:xfrm>
        </p:spPr>
        <p:txBody>
          <a:bodyPr>
            <a:normAutofit fontScale="85000" lnSpcReduction="10000"/>
          </a:bodyPr>
          <a:lstStyle/>
          <a:p>
            <a:r>
              <a:rPr lang="en-GB" dirty="0" smtClean="0"/>
              <a:t>‘</a:t>
            </a:r>
            <a:r>
              <a:rPr lang="en-GB" sz="2400" dirty="0" smtClean="0">
                <a:latin typeface="Arial" panose="020B0604020202020204" pitchFamily="34" charset="0"/>
                <a:cs typeface="Arial" panose="020B0604020202020204" pitchFamily="34" charset="0"/>
              </a:rPr>
              <a:t>Army’ of 800 Ragamuffins ( Pro-Slavers) occupy “Free State” settlement of Lawrence Kansas</a:t>
            </a:r>
          </a:p>
          <a:p>
            <a:r>
              <a:rPr lang="en-GB" sz="2400" dirty="0" smtClean="0">
                <a:latin typeface="Arial" panose="020B0604020202020204" pitchFamily="34" charset="0"/>
                <a:cs typeface="Arial" panose="020B0604020202020204" pitchFamily="34" charset="0"/>
              </a:rPr>
              <a:t>…with 1 cannon on May 21</a:t>
            </a:r>
            <a:r>
              <a:rPr lang="en-GB" sz="2400" baseline="30000" dirty="0" smtClean="0">
                <a:latin typeface="Arial" panose="020B0604020202020204" pitchFamily="34" charset="0"/>
                <a:cs typeface="Arial" panose="020B0604020202020204" pitchFamily="34" charset="0"/>
              </a:rPr>
              <a:t>st</a:t>
            </a:r>
            <a:r>
              <a:rPr lang="en-GB" sz="2400" dirty="0" smtClean="0">
                <a:latin typeface="Arial" panose="020B0604020202020204" pitchFamily="34" charset="0"/>
                <a:cs typeface="Arial" panose="020B0604020202020204" pitchFamily="34" charset="0"/>
              </a:rPr>
              <a:t>, 1856</a:t>
            </a:r>
          </a:p>
          <a:p>
            <a:endParaRPr lang="en-GB" dirty="0"/>
          </a:p>
          <a:p>
            <a:r>
              <a:rPr lang="en-GB" sz="2400" dirty="0">
                <a:latin typeface="Arial" panose="020B0604020202020204" pitchFamily="34" charset="0"/>
                <a:cs typeface="Arial" panose="020B0604020202020204" pitchFamily="34" charset="0"/>
              </a:rPr>
              <a:t>Hotel owner decides opportunity to put on buffet lunch</a:t>
            </a:r>
          </a:p>
          <a:p>
            <a:endParaRPr lang="en-GB" dirty="0"/>
          </a:p>
          <a:p>
            <a:r>
              <a:rPr lang="en-GB" sz="2600" dirty="0">
                <a:latin typeface="Arial" panose="020B0604020202020204" pitchFamily="34" charset="0"/>
                <a:cs typeface="Arial" panose="020B0604020202020204" pitchFamily="34" charset="0"/>
              </a:rPr>
              <a:t>Much drinking, eating…dinner not paid…Slavers demand residents surrender arms</a:t>
            </a:r>
          </a:p>
          <a:p>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Residents refuse</a:t>
            </a:r>
          </a:p>
          <a:p>
            <a:endParaRPr lang="en-GB" dirty="0"/>
          </a:p>
          <a:p>
            <a:r>
              <a:rPr lang="en-GB" sz="2800" dirty="0" smtClean="0">
                <a:latin typeface="Arial" panose="020B0604020202020204" pitchFamily="34" charset="0"/>
                <a:cs typeface="Arial" panose="020B0604020202020204" pitchFamily="34" charset="0"/>
              </a:rPr>
              <a:t>Ragamuffins </a:t>
            </a:r>
            <a:r>
              <a:rPr lang="en-GB" sz="2800" dirty="0">
                <a:latin typeface="Arial" panose="020B0604020202020204" pitchFamily="34" charset="0"/>
                <a:cs typeface="Arial" panose="020B0604020202020204" pitchFamily="34" charset="0"/>
              </a:rPr>
              <a:t>fire cannon at hotel …does no damage….burns down hotel &amp; ransack town….1 </a:t>
            </a:r>
            <a:r>
              <a:rPr lang="en-GB" sz="2800" dirty="0" smtClean="0">
                <a:latin typeface="Arial" panose="020B0604020202020204" pitchFamily="34" charset="0"/>
                <a:cs typeface="Arial" panose="020B0604020202020204" pitchFamily="34" charset="0"/>
              </a:rPr>
              <a:t>slaver  </a:t>
            </a:r>
            <a:r>
              <a:rPr lang="en-GB" sz="2800" dirty="0">
                <a:latin typeface="Arial" panose="020B0604020202020204" pitchFamily="34" charset="0"/>
                <a:cs typeface="Arial" panose="020B0604020202020204" pitchFamily="34" charset="0"/>
              </a:rPr>
              <a:t>killed by falling debris</a:t>
            </a:r>
          </a:p>
          <a:p>
            <a:endParaRPr lang="en-GB" dirty="0"/>
          </a:p>
          <a:p>
            <a:endParaRPr lang="en-GB" dirty="0" smtClean="0"/>
          </a:p>
          <a:p>
            <a:endParaRPr lang="en-GB" dirty="0"/>
          </a:p>
          <a:p>
            <a:endParaRPr lang="en-GB" dirty="0"/>
          </a:p>
        </p:txBody>
      </p:sp>
      <p:sp>
        <p:nvSpPr>
          <p:cNvPr id="4" name="TextBox 3"/>
          <p:cNvSpPr txBox="1"/>
          <p:nvPr/>
        </p:nvSpPr>
        <p:spPr>
          <a:xfrm>
            <a:off x="1281953" y="5979459"/>
            <a:ext cx="14281474"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Newspapers….”Ransacking of Lawrence”……message reaches John Brown, abolitionist</a:t>
            </a:r>
          </a:p>
          <a:p>
            <a:r>
              <a:rPr lang="en-GB" sz="2800" dirty="0" smtClean="0">
                <a:latin typeface="Arial" panose="020B0604020202020204" pitchFamily="34" charset="0"/>
                <a:cs typeface="Arial" panose="020B0604020202020204" pitchFamily="34" charset="0"/>
              </a:rPr>
              <a:t>Who has joined “Free Settlers”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9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407" y="175874"/>
            <a:ext cx="8911687" cy="1280890"/>
          </a:xfrm>
        </p:spPr>
        <p:txBody>
          <a:bodyPr/>
          <a:lstStyle/>
          <a:p>
            <a:pPr algn="ctr"/>
            <a:r>
              <a:rPr lang="en-GB" dirty="0" smtClean="0"/>
              <a:t>Debating Kansas</a:t>
            </a:r>
            <a:endParaRPr lang="en-GB" dirty="0"/>
          </a:p>
        </p:txBody>
      </p:sp>
      <p:sp>
        <p:nvSpPr>
          <p:cNvPr id="5" name="TextBox 4"/>
          <p:cNvSpPr txBox="1"/>
          <p:nvPr/>
        </p:nvSpPr>
        <p:spPr>
          <a:xfrm>
            <a:off x="5537276" y="3594848"/>
            <a:ext cx="7301230" cy="1938992"/>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South: Richmond </a:t>
            </a:r>
            <a:r>
              <a:rPr lang="en-GB" sz="2400" dirty="0">
                <a:latin typeface="Arial" panose="020B0604020202020204" pitchFamily="34" charset="0"/>
                <a:cs typeface="Arial" panose="020B0604020202020204" pitchFamily="34" charset="0"/>
              </a:rPr>
              <a:t>Enquirer: "We consider the </a:t>
            </a:r>
            <a:r>
              <a:rPr lang="en-GB" sz="2400" dirty="0" smtClean="0">
                <a:latin typeface="Arial" panose="020B0604020202020204" pitchFamily="34" charset="0"/>
                <a:cs typeface="Arial" panose="020B0604020202020204" pitchFamily="34" charset="0"/>
              </a:rPr>
              <a:t>act</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good in </a:t>
            </a:r>
            <a:r>
              <a:rPr lang="en-GB" sz="2400" dirty="0" smtClean="0">
                <a:latin typeface="Arial" panose="020B0604020202020204" pitchFamily="34" charset="0"/>
                <a:cs typeface="Arial" panose="020B0604020202020204" pitchFamily="34" charset="0"/>
              </a:rPr>
              <a:t>conception </a:t>
            </a:r>
            <a:r>
              <a:rPr lang="en-GB" sz="2400" dirty="0">
                <a:latin typeface="Arial" panose="020B0604020202020204" pitchFamily="34" charset="0"/>
                <a:cs typeface="Arial" panose="020B0604020202020204" pitchFamily="34" charset="0"/>
              </a:rPr>
              <a:t>, better in execution, and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best </a:t>
            </a:r>
            <a:r>
              <a:rPr lang="en-GB" sz="2400" dirty="0">
                <a:latin typeface="Arial" panose="020B0604020202020204" pitchFamily="34" charset="0"/>
                <a:cs typeface="Arial" panose="020B0604020202020204" pitchFamily="34" charset="0"/>
              </a:rPr>
              <a:t>of all </a:t>
            </a:r>
            <a:r>
              <a:rPr lang="en-GB" sz="2400" dirty="0" smtClean="0">
                <a:latin typeface="Arial" panose="020B0604020202020204" pitchFamily="34" charset="0"/>
                <a:cs typeface="Arial" panose="020B0604020202020204" pitchFamily="34" charset="0"/>
              </a:rPr>
              <a:t>in consequences</a:t>
            </a:r>
            <a:r>
              <a:rPr lang="en-GB" sz="2400" dirty="0">
                <a:latin typeface="Arial" panose="020B0604020202020204" pitchFamily="34" charset="0"/>
                <a:cs typeface="Arial" panose="020B0604020202020204" pitchFamily="34" charset="0"/>
              </a:rPr>
              <a:t>. These vulgar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abolitionists in </a:t>
            </a:r>
            <a:r>
              <a:rPr lang="en-GB" sz="2400" dirty="0">
                <a:latin typeface="Arial" panose="020B0604020202020204" pitchFamily="34" charset="0"/>
                <a:cs typeface="Arial" panose="020B0604020202020204" pitchFamily="34" charset="0"/>
              </a:rPr>
              <a:t>the Senate must be lashed </a:t>
            </a:r>
            <a:r>
              <a:rPr lang="en-GB" sz="2400" dirty="0" smtClean="0">
                <a:latin typeface="Arial" panose="020B0604020202020204" pitchFamily="34" charset="0"/>
                <a:cs typeface="Arial" panose="020B0604020202020204" pitchFamily="34" charset="0"/>
              </a:rPr>
              <a:t>into</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submission.”…seen as hero, send 100’s new canes</a:t>
            </a:r>
          </a:p>
        </p:txBody>
      </p:sp>
      <p:pic>
        <p:nvPicPr>
          <p:cNvPr id="6" name="Picture 5"/>
          <p:cNvPicPr>
            <a:picLocks noChangeAspect="1"/>
          </p:cNvPicPr>
          <p:nvPr/>
        </p:nvPicPr>
        <p:blipFill>
          <a:blip r:embed="rId2"/>
          <a:stretch>
            <a:fillRect/>
          </a:stretch>
        </p:blipFill>
        <p:spPr>
          <a:xfrm>
            <a:off x="116248" y="1936377"/>
            <a:ext cx="5414975" cy="5020236"/>
          </a:xfrm>
          <a:prstGeom prst="rect">
            <a:avLst/>
          </a:prstGeom>
        </p:spPr>
      </p:pic>
      <p:sp>
        <p:nvSpPr>
          <p:cNvPr id="7" name="TextBox 6"/>
          <p:cNvSpPr txBox="1"/>
          <p:nvPr/>
        </p:nvSpPr>
        <p:spPr>
          <a:xfrm>
            <a:off x="5459507" y="1066801"/>
            <a:ext cx="5301451" cy="461665"/>
          </a:xfrm>
          <a:prstGeom prst="rect">
            <a:avLst/>
          </a:prstGeom>
          <a:noFill/>
        </p:spPr>
        <p:txBody>
          <a:bodyPr wrap="none" rtlCol="0">
            <a:spAutoFit/>
          </a:bodyPr>
          <a:lstStyle/>
          <a:p>
            <a:r>
              <a:rPr lang="en-GB" dirty="0" smtClean="0"/>
              <a:t>“</a:t>
            </a:r>
            <a:r>
              <a:rPr lang="en-GB" sz="2400" dirty="0" smtClean="0">
                <a:latin typeface="Arial" panose="020B0604020202020204" pitchFamily="34" charset="0"/>
                <a:cs typeface="Arial" panose="020B0604020202020204" pitchFamily="34" charset="0"/>
              </a:rPr>
              <a:t>Bleeding Kansas” debated in Senate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1595718" y="1470211"/>
            <a:ext cx="3124573" cy="369332"/>
          </a:xfrm>
          <a:prstGeom prst="rect">
            <a:avLst/>
          </a:prstGeom>
          <a:noFill/>
        </p:spPr>
        <p:txBody>
          <a:bodyPr wrap="none" rtlCol="0">
            <a:spAutoFit/>
          </a:bodyPr>
          <a:lstStyle/>
          <a:p>
            <a:r>
              <a:rPr lang="en-GB" dirty="0" smtClean="0"/>
              <a:t>Caning of Senator Sumner</a:t>
            </a:r>
            <a:endParaRPr lang="en-GB" dirty="0"/>
          </a:p>
        </p:txBody>
      </p:sp>
      <p:sp>
        <p:nvSpPr>
          <p:cNvPr id="9" name="TextBox 8"/>
          <p:cNvSpPr txBox="1"/>
          <p:nvPr/>
        </p:nvSpPr>
        <p:spPr>
          <a:xfrm>
            <a:off x="5593977" y="1819835"/>
            <a:ext cx="682751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Senator Sumner….ridicules South….and relative</a:t>
            </a:r>
          </a:p>
          <a:p>
            <a:r>
              <a:rPr lang="en-GB" sz="2400" dirty="0">
                <a:latin typeface="Arial" panose="020B0604020202020204" pitchFamily="34" charset="0"/>
                <a:cs typeface="Arial" panose="020B0604020202020204" pitchFamily="34" charset="0"/>
              </a:rPr>
              <a:t>Of Congressman Preston Brooks</a:t>
            </a:r>
          </a:p>
        </p:txBody>
      </p:sp>
      <p:sp>
        <p:nvSpPr>
          <p:cNvPr id="10" name="TextBox 9"/>
          <p:cNvSpPr txBox="1"/>
          <p:nvPr/>
        </p:nvSpPr>
        <p:spPr>
          <a:xfrm>
            <a:off x="5486399" y="2608730"/>
            <a:ext cx="6481261"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Brooks attacks </a:t>
            </a:r>
            <a:r>
              <a:rPr lang="en-GB" sz="2400" dirty="0" smtClean="0">
                <a:latin typeface="Arial" panose="020B0604020202020204" pitchFamily="34" charset="0"/>
                <a:cs typeface="Arial" panose="020B0604020202020204" pitchFamily="34" charset="0"/>
              </a:rPr>
              <a:t>Sumner….</a:t>
            </a:r>
            <a:r>
              <a:rPr lang="en-GB" sz="2400" dirty="0">
                <a:latin typeface="Arial" panose="020B0604020202020204" pitchFamily="34" charset="0"/>
                <a:cs typeface="Arial" panose="020B0604020202020204" pitchFamily="34" charset="0"/>
              </a:rPr>
              <a:t>beats him</a:t>
            </a:r>
          </a:p>
          <a:p>
            <a:r>
              <a:rPr lang="en-GB" sz="2400" dirty="0">
                <a:latin typeface="Arial" panose="020B0604020202020204" pitchFamily="34" charset="0"/>
                <a:cs typeface="Arial" panose="020B0604020202020204" pitchFamily="34" charset="0"/>
              </a:rPr>
              <a:t> senseless …breaks cane.. &amp; leaves for </a:t>
            </a:r>
            <a:r>
              <a:rPr lang="en-GB" sz="2400" dirty="0" smtClean="0">
                <a:latin typeface="Arial" panose="020B0604020202020204" pitchFamily="34" charset="0"/>
                <a:cs typeface="Arial" panose="020B0604020202020204" pitchFamily="34" charset="0"/>
              </a:rPr>
              <a:t>South</a:t>
            </a:r>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5558117" y="5970494"/>
            <a:ext cx="6981398"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North newspapers public ….South violent fanatics</a:t>
            </a:r>
          </a:p>
        </p:txBody>
      </p:sp>
    </p:spTree>
    <p:extLst>
      <p:ext uri="{BB962C8B-B14F-4D97-AF65-F5344CB8AC3E}">
        <p14:creationId xmlns:p14="http://schemas.microsoft.com/office/powerpoint/2010/main" val="19792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90" y="301380"/>
            <a:ext cx="8911687" cy="1280890"/>
          </a:xfrm>
        </p:spPr>
        <p:txBody>
          <a:bodyPr/>
          <a:lstStyle/>
          <a:p>
            <a:pPr algn="ctr"/>
            <a:r>
              <a:rPr lang="en-GB" dirty="0" smtClean="0"/>
              <a:t>John Brown (1800 -1859)</a:t>
            </a:r>
            <a:endParaRPr lang="en-GB" dirty="0"/>
          </a:p>
        </p:txBody>
      </p:sp>
      <p:pic>
        <p:nvPicPr>
          <p:cNvPr id="4" name="Picture 3"/>
          <p:cNvPicPr>
            <a:picLocks noChangeAspect="1"/>
          </p:cNvPicPr>
          <p:nvPr/>
        </p:nvPicPr>
        <p:blipFill>
          <a:blip r:embed="rId2"/>
          <a:stretch>
            <a:fillRect/>
          </a:stretch>
        </p:blipFill>
        <p:spPr>
          <a:xfrm>
            <a:off x="104971" y="1353670"/>
            <a:ext cx="4986982" cy="5378825"/>
          </a:xfrm>
          <a:prstGeom prst="rect">
            <a:avLst/>
          </a:prstGeom>
        </p:spPr>
      </p:pic>
      <p:sp>
        <p:nvSpPr>
          <p:cNvPr id="5" name="TextBox 4"/>
          <p:cNvSpPr txBox="1"/>
          <p:nvPr/>
        </p:nvSpPr>
        <p:spPr>
          <a:xfrm>
            <a:off x="5298140" y="1246094"/>
            <a:ext cx="6263253" cy="1477328"/>
          </a:xfrm>
          <a:prstGeom prst="rect">
            <a:avLst/>
          </a:prstGeom>
          <a:noFill/>
        </p:spPr>
        <p:txBody>
          <a:bodyPr wrap="none" rtlCol="0">
            <a:spAutoFit/>
          </a:bodyPr>
          <a:lstStyle/>
          <a:p>
            <a:r>
              <a:rPr lang="en-GB" dirty="0" smtClean="0"/>
              <a:t>Born Connecticut…..self educated..</a:t>
            </a:r>
          </a:p>
          <a:p>
            <a:r>
              <a:rPr lang="en-GB" dirty="0" smtClean="0"/>
              <a:t>Father abolitionist moves to Ohio. Supporter of </a:t>
            </a:r>
          </a:p>
          <a:p>
            <a:r>
              <a:rPr lang="en-GB" dirty="0" smtClean="0"/>
              <a:t>Underground Railway…John herds cattle…sees</a:t>
            </a:r>
          </a:p>
          <a:p>
            <a:r>
              <a:rPr lang="en-GB" dirty="0" smtClean="0"/>
              <a:t>Black colleague…beaten with iron shovel….embraces</a:t>
            </a:r>
          </a:p>
          <a:p>
            <a:r>
              <a:rPr lang="en-GB" dirty="0" smtClean="0"/>
              <a:t>Anti slavery</a:t>
            </a:r>
          </a:p>
        </p:txBody>
      </p:sp>
      <p:sp>
        <p:nvSpPr>
          <p:cNvPr id="6" name="TextBox 5"/>
          <p:cNvSpPr txBox="1"/>
          <p:nvPr/>
        </p:nvSpPr>
        <p:spPr>
          <a:xfrm>
            <a:off x="6096000" y="3155576"/>
            <a:ext cx="184731" cy="369332"/>
          </a:xfrm>
          <a:prstGeom prst="rect">
            <a:avLst/>
          </a:prstGeom>
          <a:noFill/>
        </p:spPr>
        <p:txBody>
          <a:bodyPr wrap="none" rtlCol="0">
            <a:spAutoFit/>
          </a:bodyPr>
          <a:lstStyle/>
          <a:p>
            <a:endParaRPr lang="en-GB" dirty="0"/>
          </a:p>
        </p:txBody>
      </p:sp>
      <p:sp>
        <p:nvSpPr>
          <p:cNvPr id="7" name="TextBox 6"/>
          <p:cNvSpPr txBox="1"/>
          <p:nvPr/>
        </p:nvSpPr>
        <p:spPr>
          <a:xfrm>
            <a:off x="5307106" y="2895599"/>
            <a:ext cx="6784230" cy="1477328"/>
          </a:xfrm>
          <a:prstGeom prst="rect">
            <a:avLst/>
          </a:prstGeom>
          <a:noFill/>
        </p:spPr>
        <p:txBody>
          <a:bodyPr wrap="none" rtlCol="0">
            <a:spAutoFit/>
          </a:bodyPr>
          <a:lstStyle/>
          <a:p>
            <a:r>
              <a:rPr lang="en-GB" dirty="0" smtClean="0"/>
              <a:t>Age 16 attends college in Mass…taught by abolitionist</a:t>
            </a:r>
          </a:p>
          <a:p>
            <a:r>
              <a:rPr lang="en-GB" dirty="0" smtClean="0"/>
              <a:t>Returns to Ohio…Learns bible by heart, non drinker, non </a:t>
            </a:r>
          </a:p>
          <a:p>
            <a:r>
              <a:rPr lang="en-GB" dirty="0" smtClean="0"/>
              <a:t>Smoker, sets up Tannery business + supports “underground”</a:t>
            </a:r>
          </a:p>
          <a:p>
            <a:r>
              <a:rPr lang="en-GB" dirty="0" smtClean="0"/>
              <a:t>Marries…7 children, 5 sons…bankrupted Panic of 1836…</a:t>
            </a:r>
          </a:p>
          <a:p>
            <a:r>
              <a:rPr lang="en-GB" dirty="0" smtClean="0"/>
              <a:t>moves to Springfield Massachusetts</a:t>
            </a:r>
            <a:endParaRPr lang="en-GB" dirty="0"/>
          </a:p>
        </p:txBody>
      </p:sp>
      <p:sp>
        <p:nvSpPr>
          <p:cNvPr id="8" name="TextBox 7"/>
          <p:cNvSpPr txBox="1"/>
          <p:nvPr/>
        </p:nvSpPr>
        <p:spPr>
          <a:xfrm>
            <a:off x="5298142" y="4455461"/>
            <a:ext cx="7404591" cy="1200329"/>
          </a:xfrm>
          <a:prstGeom prst="rect">
            <a:avLst/>
          </a:prstGeom>
          <a:noFill/>
        </p:spPr>
        <p:txBody>
          <a:bodyPr wrap="none" rtlCol="0">
            <a:spAutoFit/>
          </a:bodyPr>
          <a:lstStyle/>
          <a:p>
            <a:r>
              <a:rPr lang="en-GB" dirty="0" smtClean="0"/>
              <a:t>Successful farmer, breeder of race horses, meets Douglas,</a:t>
            </a:r>
          </a:p>
          <a:p>
            <a:r>
              <a:rPr lang="en-GB" dirty="0" smtClean="0"/>
              <a:t>Befriends William Walker (black radical advocate of resistance)</a:t>
            </a:r>
          </a:p>
          <a:p>
            <a:r>
              <a:rPr lang="en-GB" dirty="0" smtClean="0"/>
              <a:t>Supports “railroad”…meets Tubman…founds “League of Gilead)</a:t>
            </a:r>
          </a:p>
          <a:p>
            <a:r>
              <a:rPr lang="en-GB" dirty="0" smtClean="0"/>
              <a:t>Marries…”End of Days” prevented by slavery</a:t>
            </a:r>
          </a:p>
        </p:txBody>
      </p:sp>
      <p:sp>
        <p:nvSpPr>
          <p:cNvPr id="9" name="TextBox 8"/>
          <p:cNvSpPr txBox="1"/>
          <p:nvPr/>
        </p:nvSpPr>
        <p:spPr>
          <a:xfrm>
            <a:off x="5307106" y="5665695"/>
            <a:ext cx="6705600" cy="1200329"/>
          </a:xfrm>
          <a:prstGeom prst="rect">
            <a:avLst/>
          </a:prstGeom>
          <a:noFill/>
        </p:spPr>
        <p:txBody>
          <a:bodyPr wrap="square" rtlCol="0">
            <a:spAutoFit/>
          </a:bodyPr>
          <a:lstStyle/>
          <a:p>
            <a:r>
              <a:rPr lang="en-GB" dirty="0" smtClean="0"/>
              <a:t>Convinced violence only means to end slavery…moves</a:t>
            </a:r>
          </a:p>
          <a:p>
            <a:r>
              <a:rPr lang="en-GB" dirty="0" smtClean="0"/>
              <a:t>To Kansas to support “Free Settlers”...needs trigger to act</a:t>
            </a:r>
          </a:p>
          <a:p>
            <a:endParaRPr lang="en-GB" dirty="0"/>
          </a:p>
          <a:p>
            <a:endParaRPr lang="en-GB" dirty="0"/>
          </a:p>
        </p:txBody>
      </p:sp>
    </p:spTree>
    <p:extLst>
      <p:ext uri="{BB962C8B-B14F-4D97-AF65-F5344CB8AC3E}">
        <p14:creationId xmlns:p14="http://schemas.microsoft.com/office/powerpoint/2010/main" val="1530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642" y="382063"/>
            <a:ext cx="8911687" cy="1280890"/>
          </a:xfrm>
        </p:spPr>
        <p:txBody>
          <a:bodyPr/>
          <a:lstStyle/>
          <a:p>
            <a:pPr algn="ctr"/>
            <a:r>
              <a:rPr lang="en-GB" dirty="0" smtClean="0"/>
              <a:t>Bleeding Kansas</a:t>
            </a:r>
            <a:endParaRPr lang="en-GB" dirty="0"/>
          </a:p>
        </p:txBody>
      </p:sp>
      <p:sp>
        <p:nvSpPr>
          <p:cNvPr id="3" name="Content Placeholder 2"/>
          <p:cNvSpPr>
            <a:spLocks noGrp="1"/>
          </p:cNvSpPr>
          <p:nvPr>
            <p:ph idx="1"/>
          </p:nvPr>
        </p:nvSpPr>
        <p:spPr>
          <a:xfrm>
            <a:off x="1253471" y="1093692"/>
            <a:ext cx="10768199" cy="2438401"/>
          </a:xfrm>
        </p:spPr>
        <p:txBody>
          <a:bodyPr>
            <a:normAutofit fontScale="92500"/>
          </a:bodyPr>
          <a:lstStyle/>
          <a:p>
            <a:r>
              <a:rPr lang="en-GB" sz="2400" dirty="0" smtClean="0">
                <a:latin typeface="Arial" panose="020B0604020202020204" pitchFamily="34" charset="0"/>
                <a:cs typeface="Arial" panose="020B0604020202020204" pitchFamily="34" charset="0"/>
              </a:rPr>
              <a:t>Pottawomie Massacre May 24</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1856</a:t>
            </a:r>
            <a:endParaRPr lang="en-GB" sz="2400" dirty="0" smtClean="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Brown learns of “sacking of Lawrence”. Reads telegraph news of Sumner</a:t>
            </a:r>
          </a:p>
          <a:p>
            <a:pPr lvl="1"/>
            <a:r>
              <a:rPr lang="en-GB" sz="2400" dirty="0" smtClean="0">
                <a:latin typeface="Arial" panose="020B0604020202020204" pitchFamily="34" charset="0"/>
                <a:cs typeface="Arial" panose="020B0604020202020204" pitchFamily="34" charset="0"/>
              </a:rPr>
              <a:t>Decides revenge, gathers 5 sons and followers</a:t>
            </a:r>
          </a:p>
          <a:p>
            <a:pPr lvl="1"/>
            <a:r>
              <a:rPr lang="en-GB" sz="2400" dirty="0" smtClean="0">
                <a:latin typeface="Arial" panose="020B0604020202020204" pitchFamily="34" charset="0"/>
                <a:cs typeface="Arial" panose="020B0604020202020204" pitchFamily="34" charset="0"/>
              </a:rPr>
              <a:t>Raids “slavery settlement” of Powattomie, Kansas</a:t>
            </a:r>
          </a:p>
          <a:p>
            <a:pPr lvl="1"/>
            <a:r>
              <a:rPr lang="en-GB" sz="2400" dirty="0" smtClean="0">
                <a:latin typeface="Arial" panose="020B0604020202020204" pitchFamily="34" charset="0"/>
                <a:cs typeface="Arial" panose="020B0604020202020204" pitchFamily="34" charset="0"/>
              </a:rPr>
              <a:t>Raids homes kidnaps 5 random males….and beheads each of them</a:t>
            </a:r>
          </a:p>
          <a:p>
            <a:endParaRPr lang="en-GB" dirty="0"/>
          </a:p>
          <a:p>
            <a:endParaRPr lang="en-GB" dirty="0" smtClean="0"/>
          </a:p>
          <a:p>
            <a:endParaRPr lang="en-GB" dirty="0"/>
          </a:p>
          <a:p>
            <a:pPr marL="0" indent="0">
              <a:buNone/>
            </a:pPr>
            <a:endParaRPr lang="en-GB" dirty="0" smtClean="0"/>
          </a:p>
          <a:p>
            <a:endParaRPr lang="en-GB" dirty="0"/>
          </a:p>
          <a:p>
            <a:pPr marL="0" indent="0">
              <a:buNone/>
            </a:pPr>
            <a:endParaRPr lang="en-GB" dirty="0" smtClean="0"/>
          </a:p>
        </p:txBody>
      </p:sp>
      <p:sp>
        <p:nvSpPr>
          <p:cNvPr id="4" name="Content Placeholder 2"/>
          <p:cNvSpPr txBox="1">
            <a:spLocks/>
          </p:cNvSpPr>
          <p:nvPr/>
        </p:nvSpPr>
        <p:spPr>
          <a:xfrm>
            <a:off x="1262437" y="3505199"/>
            <a:ext cx="10588904" cy="2671484"/>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10000"/>
              </a:lnSpc>
            </a:pPr>
            <a:r>
              <a:rPr lang="en-GB" sz="3200" dirty="0">
                <a:latin typeface="Arial" panose="020B0604020202020204" pitchFamily="34" charset="0"/>
                <a:cs typeface="Arial" panose="020B0604020202020204" pitchFamily="34" charset="0"/>
              </a:rPr>
              <a:t>Response…..</a:t>
            </a:r>
          </a:p>
          <a:p>
            <a:pPr lvl="1">
              <a:lnSpc>
                <a:spcPct val="110000"/>
              </a:lnSpc>
            </a:pPr>
            <a:r>
              <a:rPr lang="en-GB" sz="3200" dirty="0">
                <a:latin typeface="Arial" panose="020B0604020202020204" pitchFamily="34" charset="0"/>
                <a:cs typeface="Arial" panose="020B0604020202020204" pitchFamily="34" charset="0"/>
              </a:rPr>
              <a:t>Kansas “Slave” Governor sends posse to catch/kill Brown</a:t>
            </a:r>
          </a:p>
          <a:p>
            <a:pPr lvl="1">
              <a:lnSpc>
                <a:spcPct val="110000"/>
              </a:lnSpc>
            </a:pPr>
            <a:r>
              <a:rPr lang="en-GB" sz="3200" dirty="0">
                <a:latin typeface="Arial" panose="020B0604020202020204" pitchFamily="34" charset="0"/>
                <a:cs typeface="Arial" panose="020B0604020202020204" pitchFamily="34" charset="0"/>
              </a:rPr>
              <a:t>Slaver posse of 30 defeated </a:t>
            </a:r>
            <a:r>
              <a:rPr lang="en-GB" sz="3200" dirty="0" smtClean="0">
                <a:latin typeface="Arial" panose="020B0604020202020204" pitchFamily="34" charset="0"/>
                <a:cs typeface="Arial" panose="020B0604020202020204" pitchFamily="34" charset="0"/>
              </a:rPr>
              <a:t>“at Battle</a:t>
            </a:r>
            <a:r>
              <a:rPr lang="en-GB" sz="3200" dirty="0">
                <a:latin typeface="Arial" panose="020B0604020202020204" pitchFamily="34" charset="0"/>
                <a:cs typeface="Arial" panose="020B0604020202020204" pitchFamily="34" charset="0"/>
              </a:rPr>
              <a:t>” of Black Jack…June </a:t>
            </a:r>
            <a:r>
              <a:rPr lang="en-GB" sz="3200" dirty="0" smtClean="0">
                <a:latin typeface="Arial" panose="020B0604020202020204" pitchFamily="34" charset="0"/>
                <a:cs typeface="Arial" panose="020B0604020202020204" pitchFamily="34" charset="0"/>
              </a:rPr>
              <a:t>1856..Brown retreats</a:t>
            </a:r>
            <a:endParaRPr lang="en-GB" sz="3200" dirty="0">
              <a:latin typeface="Arial" panose="020B0604020202020204" pitchFamily="34" charset="0"/>
              <a:cs typeface="Arial" panose="020B0604020202020204" pitchFamily="34" charset="0"/>
            </a:endParaRPr>
          </a:p>
          <a:p>
            <a:pPr lvl="1">
              <a:lnSpc>
                <a:spcPct val="110000"/>
              </a:lnSpc>
            </a:pPr>
            <a:r>
              <a:rPr lang="en-GB" sz="3200" dirty="0" smtClean="0">
                <a:latin typeface="Arial" panose="020B0604020202020204" pitchFamily="34" charset="0"/>
                <a:cs typeface="Arial" panose="020B0604020202020204" pitchFamily="34" charset="0"/>
              </a:rPr>
              <a:t>Slaver Army </a:t>
            </a:r>
            <a:r>
              <a:rPr lang="en-GB" sz="3200" dirty="0">
                <a:latin typeface="Arial" panose="020B0604020202020204" pitchFamily="34" charset="0"/>
                <a:cs typeface="Arial" panose="020B0604020202020204" pitchFamily="34" charset="0"/>
              </a:rPr>
              <a:t>of 400 surround Brown </a:t>
            </a:r>
            <a:r>
              <a:rPr lang="en-GB" sz="3200" dirty="0" smtClean="0">
                <a:latin typeface="Arial" panose="020B0604020202020204" pitchFamily="34" charset="0"/>
                <a:cs typeface="Arial" panose="020B0604020202020204" pitchFamily="34" charset="0"/>
              </a:rPr>
              <a:t>at “Battle</a:t>
            </a:r>
            <a:r>
              <a:rPr lang="en-GB" sz="3200" dirty="0">
                <a:latin typeface="Arial" panose="020B0604020202020204" pitchFamily="34" charset="0"/>
                <a:cs typeface="Arial" panose="020B0604020202020204" pitchFamily="34" charset="0"/>
              </a:rPr>
              <a:t>” of Oswatomie” Brown, 5 sons &amp; 30 </a:t>
            </a:r>
            <a:r>
              <a:rPr lang="en-GB" sz="3200" dirty="0" smtClean="0">
                <a:latin typeface="Arial" panose="020B0604020202020204" pitchFamily="34" charset="0"/>
                <a:cs typeface="Arial" panose="020B0604020202020204" pitchFamily="34" charset="0"/>
              </a:rPr>
              <a:t>conduct ‘fighting retreat’:  </a:t>
            </a:r>
            <a:r>
              <a:rPr lang="en-GB" sz="3200" dirty="0">
                <a:latin typeface="Arial" panose="020B0604020202020204" pitchFamily="34" charset="0"/>
                <a:cs typeface="Arial" panose="020B0604020202020204" pitchFamily="34" charset="0"/>
              </a:rPr>
              <a:t>20 slavers killed, Brown loses son and 5 supporters</a:t>
            </a:r>
          </a:p>
          <a:p>
            <a:pPr lvl="1">
              <a:lnSpc>
                <a:spcPct val="110000"/>
              </a:lnSpc>
            </a:pPr>
            <a:r>
              <a:rPr lang="en-GB" sz="3200" dirty="0">
                <a:latin typeface="Arial" panose="020B0604020202020204" pitchFamily="34" charset="0"/>
                <a:cs typeface="Arial" panose="020B0604020202020204" pitchFamily="34" charset="0"/>
              </a:rPr>
              <a:t>Brown leaves Kansas...on the run</a:t>
            </a:r>
          </a:p>
          <a:p>
            <a:pPr lvl="1">
              <a:lnSpc>
                <a:spcPct val="110000"/>
              </a:lnSpc>
            </a:pPr>
            <a:r>
              <a:rPr lang="en-GB" sz="3200" dirty="0">
                <a:latin typeface="Arial" panose="020B0604020202020204" pitchFamily="34" charset="0"/>
                <a:cs typeface="Arial" panose="020B0604020202020204" pitchFamily="34" charset="0"/>
              </a:rPr>
              <a:t>North …Brown hero……South </a:t>
            </a:r>
            <a:r>
              <a:rPr lang="en-GB" sz="3200" dirty="0" smtClean="0">
                <a:latin typeface="Arial" panose="020B0604020202020204" pitchFamily="34" charset="0"/>
                <a:cs typeface="Arial" panose="020B0604020202020204" pitchFamily="34" charset="0"/>
              </a:rPr>
              <a:t>terrorist</a:t>
            </a:r>
            <a:endParaRPr lang="en-GB" sz="3200" dirty="0">
              <a:latin typeface="Arial" panose="020B0604020202020204" pitchFamily="34" charset="0"/>
              <a:cs typeface="Arial" panose="020B0604020202020204" pitchFamily="34" charset="0"/>
            </a:endParaRPr>
          </a:p>
          <a:p>
            <a:pPr marL="0" indent="0">
              <a:buFont typeface="Wingdings 3" charset="2"/>
              <a:buNone/>
            </a:pPr>
            <a:endParaRPr lang="en-GB" dirty="0" smtClean="0"/>
          </a:p>
          <a:p>
            <a:endParaRPr lang="en-GB" dirty="0" smtClean="0"/>
          </a:p>
          <a:p>
            <a:pPr marL="0" indent="0">
              <a:buFont typeface="Wingdings 3" charset="2"/>
              <a:buNone/>
            </a:pPr>
            <a:endParaRPr lang="en-GB" dirty="0" smtClean="0"/>
          </a:p>
        </p:txBody>
      </p:sp>
      <p:sp>
        <p:nvSpPr>
          <p:cNvPr id="5" name="TextBox 4"/>
          <p:cNvSpPr txBox="1"/>
          <p:nvPr/>
        </p:nvSpPr>
        <p:spPr>
          <a:xfrm>
            <a:off x="905433" y="6293223"/>
            <a:ext cx="1076448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Intermittent killings in Kansas continue…..50 killed …press describes </a:t>
            </a:r>
            <a:r>
              <a:rPr lang="en-GB" sz="2400" dirty="0" smtClean="0">
                <a:latin typeface="Arial" panose="020B0604020202020204" pitchFamily="34" charset="0"/>
                <a:cs typeface="Arial" panose="020B0604020202020204" pitchFamily="34" charset="0"/>
              </a:rPr>
              <a:t>as ‘</a:t>
            </a:r>
            <a:r>
              <a:rPr lang="en-GB" sz="2400" dirty="0" smtClean="0">
                <a:latin typeface="Arial" panose="020B0604020202020204" pitchFamily="34" charset="0"/>
                <a:cs typeface="Arial" panose="020B0604020202020204" pitchFamily="34" charset="0"/>
              </a:rPr>
              <a:t>’War’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66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654" y="184840"/>
            <a:ext cx="8911687" cy="1280890"/>
          </a:xfrm>
        </p:spPr>
        <p:txBody>
          <a:bodyPr/>
          <a:lstStyle/>
          <a:p>
            <a:pPr algn="ctr"/>
            <a:r>
              <a:rPr lang="en-GB" dirty="0" smtClean="0"/>
              <a:t>1856 Election Campaign</a:t>
            </a:r>
            <a:endParaRPr lang="en-GB" dirty="0"/>
          </a:p>
        </p:txBody>
      </p:sp>
      <p:sp>
        <p:nvSpPr>
          <p:cNvPr id="3" name="Content Placeholder 2"/>
          <p:cNvSpPr>
            <a:spLocks noGrp="1"/>
          </p:cNvSpPr>
          <p:nvPr>
            <p:ph idx="1"/>
          </p:nvPr>
        </p:nvSpPr>
        <p:spPr>
          <a:xfrm>
            <a:off x="639011" y="996795"/>
            <a:ext cx="11727650" cy="6104965"/>
          </a:xfrm>
        </p:spPr>
        <p:txBody>
          <a:bodyPr>
            <a:normAutofit/>
          </a:bodyPr>
          <a:lstStyle/>
          <a:p>
            <a:r>
              <a:rPr lang="en-GB" sz="2800" dirty="0" smtClean="0">
                <a:latin typeface="Arial" panose="020B0604020202020204" pitchFamily="34" charset="0"/>
                <a:cs typeface="Arial" panose="020B0604020202020204" pitchFamily="34" charset="0"/>
              </a:rPr>
              <a:t>Democrats pro slavery</a:t>
            </a:r>
          </a:p>
          <a:p>
            <a:pPr lvl="1"/>
            <a:r>
              <a:rPr lang="en-GB" sz="2000" dirty="0" smtClean="0">
                <a:latin typeface="Arial" panose="020B0604020202020204" pitchFamily="34" charset="0"/>
                <a:cs typeface="Arial" panose="020B0604020202020204" pitchFamily="34" charset="0"/>
              </a:rPr>
              <a:t>Pro slavery expansion ---Cuba, Nicaragua, Kansas/ immigration…..recruits Irish Catholics </a:t>
            </a:r>
          </a:p>
          <a:p>
            <a:pPr lvl="1"/>
            <a:r>
              <a:rPr lang="en-GB" sz="2000" dirty="0">
                <a:latin typeface="Arial" panose="020B0604020202020204" pitchFamily="34" charset="0"/>
                <a:cs typeface="Arial" panose="020B0604020202020204" pitchFamily="34" charset="0"/>
              </a:rPr>
              <a:t>S</a:t>
            </a:r>
            <a:r>
              <a:rPr lang="en-GB" sz="2000" dirty="0" smtClean="0">
                <a:latin typeface="Arial" panose="020B0604020202020204" pitchFamily="34" charset="0"/>
                <a:cs typeface="Arial" panose="020B0604020202020204" pitchFamily="34" charset="0"/>
              </a:rPr>
              <a:t>truggle to select candidate to appeal to North/not alienate south</a:t>
            </a:r>
          </a:p>
          <a:p>
            <a:pPr lvl="1"/>
            <a:r>
              <a:rPr lang="en-GB" sz="2000" dirty="0" smtClean="0">
                <a:latin typeface="Arial" panose="020B0604020202020204" pitchFamily="34" charset="0"/>
                <a:cs typeface="Arial" panose="020B0604020202020204" pitchFamily="34" charset="0"/>
              </a:rPr>
              <a:t>Chooses “unknown” former Senator Buchanan , northerner, Slavery essential to economy</a:t>
            </a:r>
          </a:p>
          <a:p>
            <a:pPr lvl="1"/>
            <a:endParaRPr lang="en-GB" sz="2000" dirty="0" smtClean="0">
              <a:latin typeface="Arial" panose="020B0604020202020204" pitchFamily="34" charset="0"/>
              <a:cs typeface="Arial" panose="020B0604020202020204" pitchFamily="34" charset="0"/>
            </a:endParaRPr>
          </a:p>
          <a:p>
            <a:r>
              <a:rPr lang="en-GB" dirty="0" smtClean="0"/>
              <a:t> </a:t>
            </a:r>
            <a:r>
              <a:rPr lang="en-GB" sz="2800" dirty="0">
                <a:latin typeface="Arial" panose="020B0604020202020204" pitchFamily="34" charset="0"/>
                <a:cs typeface="Arial" panose="020B0604020202020204" pitchFamily="34" charset="0"/>
              </a:rPr>
              <a:t>Republican Party (most Ex Whigs) </a:t>
            </a:r>
          </a:p>
          <a:p>
            <a:pPr lvl="1"/>
            <a:r>
              <a:rPr lang="en-GB" sz="2000" dirty="0">
                <a:latin typeface="Arial" panose="020B0604020202020204" pitchFamily="34" charset="0"/>
                <a:cs typeface="Arial" panose="020B0604020202020204" pitchFamily="34" charset="0"/>
              </a:rPr>
              <a:t>Formed 1854 as coalition of “abolitionists” to oppose Kansas Nebraska Act</a:t>
            </a:r>
          </a:p>
          <a:p>
            <a:pPr lvl="1"/>
            <a:r>
              <a:rPr lang="en-GB" sz="2000" dirty="0">
                <a:latin typeface="Arial" panose="020B0604020202020204" pitchFamily="34" charset="0"/>
                <a:cs typeface="Arial" panose="020B0604020202020204" pitchFamily="34" charset="0"/>
              </a:rPr>
              <a:t>Northern industrialists  ----Only 1 Southern delegate (from Kentucky)</a:t>
            </a:r>
          </a:p>
          <a:p>
            <a:pPr lvl="1"/>
            <a:r>
              <a:rPr lang="en-GB" sz="2000" dirty="0">
                <a:latin typeface="Arial" panose="020B0604020202020204" pitchFamily="34" charset="0"/>
                <a:cs typeface="Arial" panose="020B0604020202020204" pitchFamily="34" charset="0"/>
              </a:rPr>
              <a:t>Anti Catholic Immigrants</a:t>
            </a:r>
          </a:p>
          <a:p>
            <a:pPr lvl="1"/>
            <a:r>
              <a:rPr lang="en-GB" sz="2000" dirty="0">
                <a:latin typeface="Arial" panose="020B0604020202020204" pitchFamily="34" charset="0"/>
                <a:cs typeface="Arial" panose="020B0604020202020204" pitchFamily="34" charset="0"/>
              </a:rPr>
              <a:t>Selects  </a:t>
            </a:r>
            <a:r>
              <a:rPr lang="en-GB" sz="2000" dirty="0" smtClean="0">
                <a:latin typeface="Arial" panose="020B0604020202020204" pitchFamily="34" charset="0"/>
                <a:cs typeface="Arial" panose="020B0604020202020204" pitchFamily="34" charset="0"/>
              </a:rPr>
              <a:t>Celebrity “Western Explorer, Indian </a:t>
            </a:r>
            <a:r>
              <a:rPr lang="en-GB" sz="2000" dirty="0">
                <a:latin typeface="Arial" panose="020B0604020202020204" pitchFamily="34" charset="0"/>
                <a:cs typeface="Arial" panose="020B0604020202020204" pitchFamily="34" charset="0"/>
              </a:rPr>
              <a:t>Killer, &amp; Gold Rush </a:t>
            </a:r>
            <a:r>
              <a:rPr lang="en-GB" sz="2000" dirty="0" smtClean="0">
                <a:latin typeface="Arial" panose="020B0604020202020204" pitchFamily="34" charset="0"/>
                <a:cs typeface="Arial" panose="020B0604020202020204" pitchFamily="34" charset="0"/>
              </a:rPr>
              <a:t>beneficiary: John </a:t>
            </a:r>
            <a:r>
              <a:rPr lang="en-GB" sz="2000" dirty="0">
                <a:latin typeface="Arial" panose="020B0604020202020204" pitchFamily="34" charset="0"/>
                <a:cs typeface="Arial" panose="020B0604020202020204" pitchFamily="34" charset="0"/>
              </a:rPr>
              <a:t>Fremont</a:t>
            </a:r>
          </a:p>
          <a:p>
            <a:r>
              <a:rPr lang="en-GB" sz="2800" dirty="0" smtClean="0">
                <a:latin typeface="Arial" panose="020B0604020202020204" pitchFamily="34" charset="0"/>
                <a:cs typeface="Arial" panose="020B0604020202020204" pitchFamily="34" charset="0"/>
              </a:rPr>
              <a:t>Native </a:t>
            </a:r>
            <a:r>
              <a:rPr lang="en-GB" sz="2800" dirty="0">
                <a:latin typeface="Arial" panose="020B0604020202020204" pitchFamily="34" charset="0"/>
                <a:cs typeface="Arial" panose="020B0604020202020204" pitchFamily="34" charset="0"/>
              </a:rPr>
              <a:t>American </a:t>
            </a:r>
            <a:r>
              <a:rPr lang="en-GB" sz="2800" dirty="0" smtClean="0">
                <a:latin typeface="Arial" panose="020B0604020202020204" pitchFamily="34" charset="0"/>
                <a:cs typeface="Arial" panose="020B0604020202020204" pitchFamily="34" charset="0"/>
              </a:rPr>
              <a:t>Party (Make America Great Again) …Know Nothings</a:t>
            </a:r>
          </a:p>
          <a:p>
            <a:pPr lvl="1"/>
            <a:r>
              <a:rPr lang="en-GB" sz="2000" dirty="0" smtClean="0">
                <a:latin typeface="Arial" panose="020B0604020202020204" pitchFamily="34" charset="0"/>
                <a:cs typeface="Arial" panose="020B0604020202020204" pitchFamily="34" charset="0"/>
              </a:rPr>
              <a:t>Anti </a:t>
            </a:r>
            <a:r>
              <a:rPr lang="en-GB" sz="2000" dirty="0">
                <a:latin typeface="Arial" panose="020B0604020202020204" pitchFamily="34" charset="0"/>
                <a:cs typeface="Arial" panose="020B0604020202020204" pitchFamily="34" charset="0"/>
              </a:rPr>
              <a:t>immigrant/ Catholic…no opinion on slavery</a:t>
            </a:r>
          </a:p>
          <a:p>
            <a:pPr lvl="1"/>
            <a:r>
              <a:rPr lang="en-GB" sz="2000" dirty="0">
                <a:latin typeface="Arial" panose="020B0604020202020204" pitchFamily="34" charset="0"/>
                <a:cs typeface="Arial" panose="020B0604020202020204" pitchFamily="34" charset="0"/>
              </a:rPr>
              <a:t>Labour reform/ women’s rights </a:t>
            </a:r>
          </a:p>
          <a:p>
            <a:pPr lvl="1"/>
            <a:endParaRPr lang="en-GB" dirty="0" smtClean="0"/>
          </a:p>
          <a:p>
            <a:pPr lvl="1"/>
            <a:endParaRPr lang="en-GB" dirty="0"/>
          </a:p>
        </p:txBody>
      </p:sp>
    </p:spTree>
    <p:extLst>
      <p:ext uri="{BB962C8B-B14F-4D97-AF65-F5344CB8AC3E}">
        <p14:creationId xmlns:p14="http://schemas.microsoft.com/office/powerpoint/2010/main" val="12858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313" y="462745"/>
            <a:ext cx="8911687" cy="1280890"/>
          </a:xfrm>
        </p:spPr>
        <p:txBody>
          <a:bodyPr/>
          <a:lstStyle/>
          <a:p>
            <a:r>
              <a:rPr lang="en-GB" dirty="0" smtClean="0"/>
              <a:t>President Buchanan (1791-1868)</a:t>
            </a:r>
            <a:endParaRPr lang="en-GB" dirty="0"/>
          </a:p>
        </p:txBody>
      </p:sp>
      <p:pic>
        <p:nvPicPr>
          <p:cNvPr id="7170" name="Picture 2" descr="https://upload.wikimedia.org/wikipedia/commons/thumb/2/21/James_Buchanan_%28cropped%29.jpg/125px-James_Buchanan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5" y="1210236"/>
            <a:ext cx="5836023" cy="56477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1281952"/>
            <a:ext cx="5746376" cy="923330"/>
          </a:xfrm>
          <a:prstGeom prst="rect">
            <a:avLst/>
          </a:prstGeom>
          <a:noFill/>
        </p:spPr>
        <p:txBody>
          <a:bodyPr wrap="square" rtlCol="0">
            <a:spAutoFit/>
          </a:bodyPr>
          <a:lstStyle/>
          <a:p>
            <a:r>
              <a:rPr lang="en-GB" dirty="0" smtClean="0"/>
              <a:t>Self made…father store keeper…lawyer</a:t>
            </a:r>
          </a:p>
          <a:p>
            <a:r>
              <a:rPr lang="en-GB" dirty="0" smtClean="0"/>
              <a:t>Former Senator, Secretary of State, Ambassador to Britain, …had retired from Politics….</a:t>
            </a:r>
            <a:endParaRPr lang="en-GB" dirty="0"/>
          </a:p>
        </p:txBody>
      </p:sp>
      <p:sp>
        <p:nvSpPr>
          <p:cNvPr id="6" name="TextBox 5"/>
          <p:cNvSpPr txBox="1"/>
          <p:nvPr/>
        </p:nvSpPr>
        <p:spPr>
          <a:xfrm>
            <a:off x="6272765" y="2330823"/>
            <a:ext cx="4960012" cy="646331"/>
          </a:xfrm>
          <a:prstGeom prst="rect">
            <a:avLst/>
          </a:prstGeom>
          <a:noFill/>
        </p:spPr>
        <p:txBody>
          <a:bodyPr wrap="none" rtlCol="0">
            <a:spAutoFit/>
          </a:bodyPr>
          <a:lstStyle/>
          <a:p>
            <a:r>
              <a:rPr lang="en-GB" dirty="0" smtClean="0"/>
              <a:t>Supports “popular sovereignty”, Fugitive</a:t>
            </a:r>
          </a:p>
          <a:p>
            <a:r>
              <a:rPr lang="en-GB" dirty="0" smtClean="0"/>
              <a:t>Slave Act”, Purchase of Cuba/Nicaragua</a:t>
            </a:r>
            <a:endParaRPr lang="en-GB" dirty="0"/>
          </a:p>
        </p:txBody>
      </p:sp>
      <p:sp>
        <p:nvSpPr>
          <p:cNvPr id="8" name="TextBox 7"/>
          <p:cNvSpPr txBox="1"/>
          <p:nvPr/>
        </p:nvSpPr>
        <p:spPr>
          <a:xfrm>
            <a:off x="6454588" y="4034116"/>
            <a:ext cx="5737412" cy="646331"/>
          </a:xfrm>
          <a:prstGeom prst="rect">
            <a:avLst/>
          </a:prstGeom>
          <a:noFill/>
        </p:spPr>
        <p:txBody>
          <a:bodyPr wrap="square" rtlCol="0">
            <a:spAutoFit/>
          </a:bodyPr>
          <a:lstStyle/>
          <a:p>
            <a:r>
              <a:rPr lang="en-GB" dirty="0" smtClean="0"/>
              <a:t>Compromise candidate Policy” compromise by accommodation”…..to South…</a:t>
            </a:r>
          </a:p>
        </p:txBody>
      </p:sp>
      <p:sp>
        <p:nvSpPr>
          <p:cNvPr id="3" name="TextBox 2"/>
          <p:cNvSpPr txBox="1"/>
          <p:nvPr/>
        </p:nvSpPr>
        <p:spPr>
          <a:xfrm>
            <a:off x="6329083" y="4934182"/>
            <a:ext cx="5764306" cy="1200329"/>
          </a:xfrm>
          <a:prstGeom prst="rect">
            <a:avLst/>
          </a:prstGeom>
          <a:noFill/>
        </p:spPr>
        <p:txBody>
          <a:bodyPr wrap="square" rtlCol="0">
            <a:spAutoFit/>
          </a:bodyPr>
          <a:lstStyle/>
          <a:p>
            <a:r>
              <a:rPr lang="en-GB" dirty="0" smtClean="0"/>
              <a:t>Life long Batchelor….wants quiet life with Alabama Senator Rufus King….Rumours</a:t>
            </a:r>
          </a:p>
          <a:p>
            <a:r>
              <a:rPr lang="en-GB" dirty="0" smtClean="0"/>
              <a:t>…but society too deferential to question</a:t>
            </a:r>
          </a:p>
          <a:p>
            <a:r>
              <a:rPr lang="en-GB" dirty="0" smtClean="0"/>
              <a:t>….commits to running for one term only (till 1860)</a:t>
            </a:r>
            <a:endParaRPr lang="en-GB" dirty="0"/>
          </a:p>
        </p:txBody>
      </p:sp>
      <p:sp>
        <p:nvSpPr>
          <p:cNvPr id="5" name="TextBox 4"/>
          <p:cNvSpPr txBox="1"/>
          <p:nvPr/>
        </p:nvSpPr>
        <p:spPr>
          <a:xfrm>
            <a:off x="6338610" y="3200401"/>
            <a:ext cx="4804520" cy="646331"/>
          </a:xfrm>
          <a:prstGeom prst="rect">
            <a:avLst/>
          </a:prstGeom>
          <a:noFill/>
        </p:spPr>
        <p:txBody>
          <a:bodyPr wrap="none" rtlCol="0">
            <a:spAutoFit/>
          </a:bodyPr>
          <a:lstStyle/>
          <a:p>
            <a:r>
              <a:rPr lang="en-GB" dirty="0" smtClean="0"/>
              <a:t>Morally opposed to slavery, but considers</a:t>
            </a:r>
          </a:p>
          <a:p>
            <a:r>
              <a:rPr lang="en-GB" dirty="0" smtClean="0"/>
              <a:t>Abolition threat to ‘chivalrous South’</a:t>
            </a:r>
            <a:endParaRPr lang="en-GB" dirty="0"/>
          </a:p>
        </p:txBody>
      </p:sp>
    </p:spTree>
    <p:extLst>
      <p:ext uri="{BB962C8B-B14F-4D97-AF65-F5344CB8AC3E}">
        <p14:creationId xmlns:p14="http://schemas.microsoft.com/office/powerpoint/2010/main" val="38559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524" y="0"/>
            <a:ext cx="8911687" cy="1280890"/>
          </a:xfrm>
        </p:spPr>
        <p:txBody>
          <a:bodyPr/>
          <a:lstStyle/>
          <a:p>
            <a:pPr algn="ctr"/>
            <a:r>
              <a:rPr lang="en-GB" dirty="0" smtClean="0"/>
              <a:t>1856 Election</a:t>
            </a:r>
            <a:endParaRPr lang="en-GB" dirty="0"/>
          </a:p>
        </p:txBody>
      </p:sp>
      <p:pic>
        <p:nvPicPr>
          <p:cNvPr id="6146" name="Picture 2" descr="https://upload.wikimedia.org/wikipedia/commons/thumb/7/7a/ElectoralCollege1856.svg/348px-ElectoralCollege1856.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9" y="1255059"/>
            <a:ext cx="6651810" cy="5450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41460" y="1088053"/>
            <a:ext cx="5450540"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Republicans lose “anti immigrant” Know nothings split Republican Vote</a:t>
            </a:r>
          </a:p>
          <a:p>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6746496" y="2247323"/>
            <a:ext cx="3914854"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Democrats spread rumour</a:t>
            </a:r>
          </a:p>
          <a:p>
            <a:r>
              <a:rPr lang="en-GB" sz="2400" dirty="0">
                <a:latin typeface="Arial" panose="020B0604020202020204" pitchFamily="34" charset="0"/>
                <a:cs typeface="Arial" panose="020B0604020202020204" pitchFamily="34" charset="0"/>
              </a:rPr>
              <a:t>“Fremont” a secret Catholic</a:t>
            </a:r>
          </a:p>
        </p:txBody>
      </p:sp>
      <p:sp>
        <p:nvSpPr>
          <p:cNvPr id="6" name="TextBox 5"/>
          <p:cNvSpPr txBox="1"/>
          <p:nvPr/>
        </p:nvSpPr>
        <p:spPr>
          <a:xfrm>
            <a:off x="6811767" y="3075196"/>
            <a:ext cx="5544620"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Landslide for Democrats as South unites </a:t>
            </a:r>
            <a:r>
              <a:rPr lang="en-GB" sz="2400" dirty="0">
                <a:latin typeface="Arial" panose="020B0604020202020204" pitchFamily="34" charset="0"/>
                <a:cs typeface="Arial" panose="020B0604020202020204" pitchFamily="34" charset="0"/>
              </a:rPr>
              <a:t>behind pro </a:t>
            </a:r>
            <a:r>
              <a:rPr lang="en-GB" sz="2400" dirty="0" smtClean="0">
                <a:latin typeface="Arial" panose="020B0604020202020204" pitchFamily="34" charset="0"/>
                <a:cs typeface="Arial" panose="020B0604020202020204" pitchFamily="34" charset="0"/>
              </a:rPr>
              <a:t>slavery platform</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…and Republican vote split</a:t>
            </a:r>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6868979" y="4559410"/>
            <a:ext cx="5011308"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Democrats 174 electors (44% vote)</a:t>
            </a:r>
          </a:p>
          <a:p>
            <a:r>
              <a:rPr lang="en-GB" sz="2400" dirty="0">
                <a:latin typeface="Arial" panose="020B0604020202020204" pitchFamily="34" charset="0"/>
                <a:cs typeface="Arial" panose="020B0604020202020204" pitchFamily="34" charset="0"/>
              </a:rPr>
              <a:t>Republicans 114 (33%) </a:t>
            </a:r>
          </a:p>
          <a:p>
            <a:r>
              <a:rPr lang="en-GB" sz="2400" dirty="0">
                <a:latin typeface="Arial" panose="020B0604020202020204" pitchFamily="34" charset="0"/>
                <a:cs typeface="Arial" panose="020B0604020202020204" pitchFamily="34" charset="0"/>
              </a:rPr>
              <a:t>Know Nothings 8 (25%) </a:t>
            </a:r>
          </a:p>
          <a:p>
            <a:endParaRPr lang="en-GB" dirty="0" smtClean="0"/>
          </a:p>
        </p:txBody>
      </p:sp>
    </p:spTree>
    <p:extLst>
      <p:ext uri="{BB962C8B-B14F-4D97-AF65-F5344CB8AC3E}">
        <p14:creationId xmlns:p14="http://schemas.microsoft.com/office/powerpoint/2010/main" val="33326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12" y="731689"/>
            <a:ext cx="13079506" cy="3033488"/>
          </a:xfrm>
        </p:spPr>
        <p:txBody>
          <a:bodyPr>
            <a:noAutofit/>
          </a:bodyPr>
          <a:lstStyle/>
          <a:p>
            <a:r>
              <a:rPr lang="en-GB" sz="4000" dirty="0" smtClean="0">
                <a:latin typeface="Arial" panose="020B0604020202020204" pitchFamily="34" charset="0"/>
                <a:cs typeface="Arial" panose="020B0604020202020204" pitchFamily="34" charset="0"/>
              </a:rPr>
              <a:t>Three crisis challenge James Buchanan’s </a:t>
            </a:r>
            <a:br>
              <a:rPr lang="en-GB" sz="4000" dirty="0" smtClean="0">
                <a:latin typeface="Arial" panose="020B0604020202020204" pitchFamily="34" charset="0"/>
                <a:cs typeface="Arial" panose="020B0604020202020204" pitchFamily="34" charset="0"/>
              </a:rPr>
            </a:br>
            <a:r>
              <a:rPr lang="en-GB" sz="4000" dirty="0" smtClean="0">
                <a:latin typeface="Arial" panose="020B0604020202020204" pitchFamily="34" charset="0"/>
                <a:cs typeface="Arial" panose="020B0604020202020204" pitchFamily="34" charset="0"/>
              </a:rPr>
              <a:t>leadership skills……………………</a:t>
            </a:r>
            <a:br>
              <a:rPr lang="en-GB" sz="4000" dirty="0" smtClean="0">
                <a:latin typeface="Arial" panose="020B0604020202020204" pitchFamily="34" charset="0"/>
                <a:cs typeface="Arial" panose="020B0604020202020204" pitchFamily="34" charset="0"/>
              </a:rPr>
            </a:br>
            <a:r>
              <a:rPr lang="en-GB" sz="4000" dirty="0" smtClean="0">
                <a:latin typeface="Arial" panose="020B0604020202020204" pitchFamily="34" charset="0"/>
                <a:cs typeface="Arial" panose="020B0604020202020204" pitchFamily="34" charset="0"/>
              </a:rPr>
              <a:t>				</a:t>
            </a:r>
            <a:br>
              <a:rPr lang="en-GB" sz="4000" dirty="0" smtClean="0">
                <a:latin typeface="Arial" panose="020B0604020202020204" pitchFamily="34" charset="0"/>
                <a:cs typeface="Arial" panose="020B0604020202020204" pitchFamily="34" charset="0"/>
              </a:rPr>
            </a:br>
            <a:r>
              <a:rPr lang="en-GB" sz="4000" dirty="0" smtClean="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Runaway slave court case</a:t>
            </a:r>
            <a:br>
              <a:rPr lang="en-GB" sz="3200" dirty="0" smtClean="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							+</a:t>
            </a:r>
            <a:br>
              <a:rPr lang="en-GB" sz="3200" dirty="0" smtClean="0">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                Banking Panic and sinking of gold ship</a:t>
            </a:r>
            <a:br>
              <a:rPr lang="en-GB" sz="3200" dirty="0" smtClean="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							+ </a:t>
            </a:r>
            <a:br>
              <a:rPr lang="en-GB" sz="3200" dirty="0" smtClean="0">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				John Brown led attempted slave revolt</a:t>
            </a:r>
            <a:r>
              <a:rPr lang="en-GB" sz="4000" dirty="0" smtClean="0">
                <a:latin typeface="Arial" panose="020B0604020202020204" pitchFamily="34" charset="0"/>
                <a:cs typeface="Arial" panose="020B0604020202020204" pitchFamily="34" charset="0"/>
              </a:rPr>
              <a:t>             </a:t>
            </a:r>
            <a:br>
              <a:rPr lang="en-GB" sz="4000" dirty="0" smtClean="0">
                <a:latin typeface="Arial" panose="020B060402020202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TextBox 2"/>
          <p:cNvSpPr txBox="1"/>
          <p:nvPr/>
        </p:nvSpPr>
        <p:spPr>
          <a:xfrm>
            <a:off x="986116" y="5576047"/>
            <a:ext cx="10443885" cy="1200329"/>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….and reveals that while he has none, an obscure</a:t>
            </a:r>
          </a:p>
          <a:p>
            <a:r>
              <a:rPr lang="en-GB" sz="3600" dirty="0" smtClean="0">
                <a:latin typeface="Arial" panose="020B0604020202020204" pitchFamily="34" charset="0"/>
                <a:cs typeface="Arial" panose="020B0604020202020204" pitchFamily="34" charset="0"/>
              </a:rPr>
              <a:t>Congressman from Illinois, Abraham Lincoln does</a:t>
            </a:r>
          </a:p>
        </p:txBody>
      </p:sp>
    </p:spTree>
    <p:extLst>
      <p:ext uri="{BB962C8B-B14F-4D97-AF65-F5344CB8AC3E}">
        <p14:creationId xmlns:p14="http://schemas.microsoft.com/office/powerpoint/2010/main" val="373961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172" y="3259734"/>
            <a:ext cx="8911687" cy="1280890"/>
          </a:xfrm>
        </p:spPr>
        <p:txBody>
          <a:bodyPr>
            <a:normAutofit/>
          </a:bodyPr>
          <a:lstStyle/>
          <a:p>
            <a:pPr algn="ctr"/>
            <a:r>
              <a:rPr lang="en-GB" sz="4400" dirty="0" smtClean="0">
                <a:latin typeface="Arial" panose="020B0604020202020204" pitchFamily="34" charset="0"/>
                <a:cs typeface="Arial" panose="020B0604020202020204" pitchFamily="34" charset="0"/>
              </a:rPr>
              <a:t>Intermission</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089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654" y="3537640"/>
            <a:ext cx="8911687" cy="1280890"/>
          </a:xfrm>
        </p:spPr>
        <p:txBody>
          <a:bodyPr/>
          <a:lstStyle/>
          <a:p>
            <a:pPr algn="ctr"/>
            <a:r>
              <a:rPr lang="en-GB" dirty="0" smtClean="0"/>
              <a:t>Dred Scott Case 1857</a:t>
            </a:r>
            <a:endParaRPr lang="en-GB" dirty="0"/>
          </a:p>
        </p:txBody>
      </p:sp>
    </p:spTree>
    <p:extLst>
      <p:ext uri="{BB962C8B-B14F-4D97-AF65-F5344CB8AC3E}">
        <p14:creationId xmlns:p14="http://schemas.microsoft.com/office/powerpoint/2010/main" val="2504662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1392057" y="2921764"/>
            <a:ext cx="8915399" cy="1126283"/>
          </a:xfrm>
        </p:spPr>
        <p:txBody>
          <a:bodyPr>
            <a:normAutofit/>
          </a:bodyPr>
          <a:lstStyle/>
          <a:p>
            <a:r>
              <a:rPr lang="en-GB" sz="3200" dirty="0" smtClean="0">
                <a:latin typeface="Arial" panose="020B0604020202020204" pitchFamily="34" charset="0"/>
                <a:cs typeface="Arial" panose="020B0604020202020204" pitchFamily="34" charset="0"/>
              </a:rPr>
              <a:t>Talk 17: The Union collapses 1854-1861</a:t>
            </a:r>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6/69/Dred_Scott_and_Harriet_Scott_wood_engravings_after_photographs_by_Fitzgibbon.jpg/240px-Dred_Scott_and_Harriet_Scott_wood_engravings_after_photographs_by_Fitzgib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86" y="1891553"/>
            <a:ext cx="4775014" cy="24266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a/a9/Eliza_and_Lizzie%2C_children_of_Dred_Scott.jpg/1024px-Eliza_and_Lizzie%2C_children_of_Dred_Sco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53" y="4392706"/>
            <a:ext cx="4939553" cy="2366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3342" y="1272988"/>
            <a:ext cx="3687228" cy="369332"/>
          </a:xfrm>
          <a:prstGeom prst="rect">
            <a:avLst/>
          </a:prstGeom>
          <a:noFill/>
        </p:spPr>
        <p:txBody>
          <a:bodyPr wrap="none" rtlCol="0">
            <a:spAutoFit/>
          </a:bodyPr>
          <a:lstStyle/>
          <a:p>
            <a:r>
              <a:rPr lang="en-GB" dirty="0" smtClean="0"/>
              <a:t>Dred Scott, wife and daughters</a:t>
            </a:r>
            <a:endParaRPr lang="en-GB" dirty="0"/>
          </a:p>
        </p:txBody>
      </p:sp>
      <p:sp>
        <p:nvSpPr>
          <p:cNvPr id="5" name="TextBox 4"/>
          <p:cNvSpPr txBox="1"/>
          <p:nvPr/>
        </p:nvSpPr>
        <p:spPr>
          <a:xfrm>
            <a:off x="3182470" y="143436"/>
            <a:ext cx="6001964"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Dred Scott Decision 1857</a:t>
            </a:r>
            <a:endParaRPr lang="en-GB" sz="4000" dirty="0">
              <a:latin typeface="Arial" panose="020B0604020202020204" pitchFamily="34" charset="0"/>
              <a:cs typeface="Arial" panose="020B0604020202020204" pitchFamily="34" charset="0"/>
            </a:endParaRPr>
          </a:p>
        </p:txBody>
      </p:sp>
      <p:sp>
        <p:nvSpPr>
          <p:cNvPr id="6" name="TextBox 5"/>
          <p:cNvSpPr txBox="1"/>
          <p:nvPr/>
        </p:nvSpPr>
        <p:spPr>
          <a:xfrm>
            <a:off x="6140822" y="1362636"/>
            <a:ext cx="6260047" cy="1200329"/>
          </a:xfrm>
          <a:prstGeom prst="rect">
            <a:avLst/>
          </a:prstGeom>
          <a:noFill/>
        </p:spPr>
        <p:txBody>
          <a:bodyPr wrap="none" rtlCol="0">
            <a:spAutoFit/>
          </a:bodyPr>
          <a:lstStyle/>
          <a:p>
            <a:r>
              <a:rPr lang="en-GB" dirty="0" smtClean="0"/>
              <a:t>Dred Scott (1799-1858)…born slave to military officer in</a:t>
            </a:r>
          </a:p>
          <a:p>
            <a:r>
              <a:rPr lang="en-GB" dirty="0" smtClean="0"/>
              <a:t>Missouri…travels to ‘free states". Marries slave</a:t>
            </a:r>
          </a:p>
          <a:p>
            <a:r>
              <a:rPr lang="en-GB" dirty="0" smtClean="0"/>
              <a:t>Two daughters…returns to “Slave State”…appeals</a:t>
            </a:r>
          </a:p>
          <a:p>
            <a:r>
              <a:rPr lang="en-GB" dirty="0" smtClean="0"/>
              <a:t>For freedom….since once free</a:t>
            </a:r>
            <a:endParaRPr lang="en-GB" dirty="0"/>
          </a:p>
        </p:txBody>
      </p:sp>
      <p:sp>
        <p:nvSpPr>
          <p:cNvPr id="7" name="TextBox 6"/>
          <p:cNvSpPr txBox="1"/>
          <p:nvPr/>
        </p:nvSpPr>
        <p:spPr>
          <a:xfrm>
            <a:off x="6221506" y="2904565"/>
            <a:ext cx="5766322" cy="1754326"/>
          </a:xfrm>
          <a:prstGeom prst="rect">
            <a:avLst/>
          </a:prstGeom>
          <a:noFill/>
        </p:spPr>
        <p:txBody>
          <a:bodyPr wrap="none" rtlCol="0">
            <a:spAutoFit/>
          </a:bodyPr>
          <a:lstStyle/>
          <a:p>
            <a:r>
              <a:rPr lang="en-GB" dirty="0" smtClean="0"/>
              <a:t>10 years litigation….masters dies….transferred</a:t>
            </a:r>
          </a:p>
          <a:p>
            <a:r>
              <a:rPr lang="en-GB" dirty="0" smtClean="0"/>
              <a:t>Abolitionists support…..legal framework prevails</a:t>
            </a:r>
          </a:p>
          <a:p>
            <a:r>
              <a:rPr lang="en-GB" dirty="0" smtClean="0"/>
              <a:t>Rejected by Missouri court…appeals to Supreme</a:t>
            </a:r>
          </a:p>
          <a:p>
            <a:r>
              <a:rPr lang="en-GB" dirty="0" smtClean="0"/>
              <a:t>Court (while slave and being hired out to various</a:t>
            </a:r>
          </a:p>
          <a:p>
            <a:r>
              <a:rPr lang="en-GB" dirty="0" smtClean="0"/>
              <a:t>Masters…law suite funded by Abolitionists)</a:t>
            </a:r>
          </a:p>
          <a:p>
            <a:endParaRPr lang="en-GB" dirty="0"/>
          </a:p>
        </p:txBody>
      </p:sp>
      <p:sp>
        <p:nvSpPr>
          <p:cNvPr id="9" name="TextBox 8"/>
          <p:cNvSpPr txBox="1"/>
          <p:nvPr/>
        </p:nvSpPr>
        <p:spPr>
          <a:xfrm>
            <a:off x="6490447" y="4787153"/>
            <a:ext cx="4921540" cy="1477328"/>
          </a:xfrm>
          <a:prstGeom prst="rect">
            <a:avLst/>
          </a:prstGeom>
          <a:noFill/>
        </p:spPr>
        <p:txBody>
          <a:bodyPr wrap="none" rtlCol="0">
            <a:spAutoFit/>
          </a:bodyPr>
          <a:lstStyle/>
          <a:p>
            <a:r>
              <a:rPr lang="en-GB" dirty="0" smtClean="0"/>
              <a:t>Supreme Court….Southern Slave Owner </a:t>
            </a:r>
          </a:p>
          <a:p>
            <a:r>
              <a:rPr lang="en-GB" dirty="0" smtClean="0"/>
              <a:t>Justice Tawney rules:</a:t>
            </a:r>
          </a:p>
          <a:p>
            <a:r>
              <a:rPr lang="en-GB" dirty="0" smtClean="0"/>
              <a:t>……blacks cannot be considered citizens</a:t>
            </a:r>
          </a:p>
          <a:p>
            <a:r>
              <a:rPr lang="en-GB" dirty="0" smtClean="0"/>
              <a:t>……Missouri compromise unconstitutional</a:t>
            </a:r>
          </a:p>
          <a:p>
            <a:r>
              <a:rPr lang="en-GB" dirty="0" smtClean="0"/>
              <a:t>……local state law trumps national laws</a:t>
            </a:r>
            <a:endParaRPr lang="en-GB" dirty="0"/>
          </a:p>
        </p:txBody>
      </p:sp>
    </p:spTree>
    <p:extLst>
      <p:ext uri="{BB962C8B-B14F-4D97-AF65-F5344CB8AC3E}">
        <p14:creationId xmlns:p14="http://schemas.microsoft.com/office/powerpoint/2010/main" val="108307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231" y="184839"/>
            <a:ext cx="8911687" cy="1280890"/>
          </a:xfrm>
        </p:spPr>
        <p:txBody>
          <a:bodyPr/>
          <a:lstStyle/>
          <a:p>
            <a:r>
              <a:rPr lang="en-GB" dirty="0" smtClean="0"/>
              <a:t>Impact Dred Scott Decision</a:t>
            </a:r>
            <a:endParaRPr lang="en-GB" dirty="0"/>
          </a:p>
        </p:txBody>
      </p:sp>
      <p:sp>
        <p:nvSpPr>
          <p:cNvPr id="4" name="Title 1"/>
          <p:cNvSpPr txBox="1">
            <a:spLocks/>
          </p:cNvSpPr>
          <p:nvPr/>
        </p:nvSpPr>
        <p:spPr>
          <a:xfrm>
            <a:off x="6429823" y="2811498"/>
            <a:ext cx="8911687" cy="12808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latin typeface="Arial" panose="020B0604020202020204" pitchFamily="34" charset="0"/>
                <a:cs typeface="Arial" panose="020B0604020202020204" pitchFamily="34" charset="0"/>
              </a:rPr>
              <a:t>Georgia newspaper:  “Southern opinion upon </a:t>
            </a:r>
          </a:p>
          <a:p>
            <a:r>
              <a:rPr lang="en-GB" sz="2000" dirty="0" smtClean="0">
                <a:latin typeface="Arial" panose="020B0604020202020204" pitchFamily="34" charset="0"/>
                <a:cs typeface="Arial" panose="020B0604020202020204" pitchFamily="34" charset="0"/>
              </a:rPr>
              <a:t>the subject of Southern slavery,”, “is now the </a:t>
            </a:r>
          </a:p>
          <a:p>
            <a:r>
              <a:rPr lang="en-GB" sz="2000" dirty="0" smtClean="0">
                <a:latin typeface="Arial" panose="020B0604020202020204" pitchFamily="34" charset="0"/>
                <a:cs typeface="Arial" panose="020B0604020202020204" pitchFamily="34" charset="0"/>
              </a:rPr>
              <a:t>supreme law of the land,”  `</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6475551" y="4087906"/>
            <a:ext cx="5581977" cy="923330"/>
          </a:xfrm>
          <a:prstGeom prst="rect">
            <a:avLst/>
          </a:prstGeom>
          <a:noFill/>
        </p:spPr>
        <p:txBody>
          <a:bodyPr wrap="none" rtlCol="0">
            <a:spAutoFit/>
          </a:bodyPr>
          <a:lstStyle/>
          <a:p>
            <a:r>
              <a:rPr lang="en-GB" dirty="0"/>
              <a:t>Chicago Tribune </a:t>
            </a:r>
            <a:r>
              <a:rPr lang="en-GB" dirty="0" smtClean="0"/>
              <a:t>“this  </a:t>
            </a:r>
            <a:r>
              <a:rPr lang="en-GB" dirty="0"/>
              <a:t>is the first step in </a:t>
            </a:r>
            <a:r>
              <a:rPr lang="en-GB" dirty="0" smtClean="0"/>
              <a:t>a</a:t>
            </a:r>
          </a:p>
          <a:p>
            <a:r>
              <a:rPr lang="en-GB" dirty="0" smtClean="0"/>
              <a:t> </a:t>
            </a:r>
            <a:r>
              <a:rPr lang="en-GB" dirty="0"/>
              <a:t>revolution which, if not arrested, nullifies </a:t>
            </a:r>
            <a:r>
              <a:rPr lang="en-GB" dirty="0" smtClean="0"/>
              <a:t>the</a:t>
            </a:r>
          </a:p>
          <a:p>
            <a:r>
              <a:rPr lang="en-GB" dirty="0" smtClean="0"/>
              <a:t> </a:t>
            </a:r>
            <a:r>
              <a:rPr lang="en-GB" dirty="0"/>
              <a:t>Revolution of '76 and makes us all slaves again."</a:t>
            </a:r>
          </a:p>
        </p:txBody>
      </p:sp>
      <p:pic>
        <p:nvPicPr>
          <p:cNvPr id="4098" name="Picture 2" descr="https://upload.wikimedia.org/wikipedia/commons/thumb/6/66/Roger_B._Taney_-_Brady-Handy.jpg/220px-Roger_B._Taney_-_Brady-Han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6754"/>
            <a:ext cx="5486400" cy="52712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8894" y="851648"/>
            <a:ext cx="4493538" cy="646331"/>
          </a:xfrm>
          <a:prstGeom prst="rect">
            <a:avLst/>
          </a:prstGeom>
          <a:noFill/>
        </p:spPr>
        <p:txBody>
          <a:bodyPr wrap="none" rtlCol="0">
            <a:spAutoFit/>
          </a:bodyPr>
          <a:lstStyle/>
          <a:p>
            <a:pPr algn="ctr"/>
            <a:r>
              <a:rPr lang="en-GB" dirty="0" smtClean="0"/>
              <a:t>Chief Justice Robert Taney (1777-1864)</a:t>
            </a:r>
          </a:p>
          <a:p>
            <a:pPr algn="ctr"/>
            <a:r>
              <a:rPr lang="en-GB" dirty="0" smtClean="0"/>
              <a:t>Chief Justice 1836-1864)</a:t>
            </a:r>
            <a:endParaRPr lang="en-GB" dirty="0"/>
          </a:p>
        </p:txBody>
      </p:sp>
      <p:sp>
        <p:nvSpPr>
          <p:cNvPr id="7" name="TextBox 6"/>
          <p:cNvSpPr txBox="1"/>
          <p:nvPr/>
        </p:nvSpPr>
        <p:spPr>
          <a:xfrm>
            <a:off x="6463553" y="1111623"/>
            <a:ext cx="5458546" cy="1200329"/>
          </a:xfrm>
          <a:prstGeom prst="rect">
            <a:avLst/>
          </a:prstGeom>
          <a:noFill/>
        </p:spPr>
        <p:txBody>
          <a:bodyPr wrap="none" rtlCol="0">
            <a:spAutoFit/>
          </a:bodyPr>
          <a:lstStyle/>
          <a:p>
            <a:r>
              <a:rPr lang="en-GB" dirty="0" smtClean="0"/>
              <a:t>Born into wealth Southern plantation family</a:t>
            </a:r>
          </a:p>
          <a:p>
            <a:r>
              <a:rPr lang="en-GB" dirty="0" smtClean="0"/>
              <a:t>…considers slavery evil but Southern problem</a:t>
            </a:r>
          </a:p>
          <a:p>
            <a:r>
              <a:rPr lang="en-GB" dirty="0" smtClean="0"/>
              <a:t>For South to solve…States rights&gt;Government</a:t>
            </a:r>
          </a:p>
          <a:p>
            <a:r>
              <a:rPr lang="en-GB" dirty="0" smtClean="0"/>
              <a:t>Manumits slaves, pensions old when appointed</a:t>
            </a:r>
            <a:endParaRPr lang="en-GB" dirty="0"/>
          </a:p>
        </p:txBody>
      </p:sp>
      <p:sp>
        <p:nvSpPr>
          <p:cNvPr id="8" name="TextBox 7"/>
          <p:cNvSpPr txBox="1"/>
          <p:nvPr/>
        </p:nvSpPr>
        <p:spPr>
          <a:xfrm>
            <a:off x="6571130" y="5289177"/>
            <a:ext cx="5541902" cy="646331"/>
          </a:xfrm>
          <a:prstGeom prst="rect">
            <a:avLst/>
          </a:prstGeom>
          <a:noFill/>
        </p:spPr>
        <p:txBody>
          <a:bodyPr wrap="none" rtlCol="0">
            <a:spAutoFit/>
          </a:bodyPr>
          <a:lstStyle/>
          <a:p>
            <a:r>
              <a:rPr lang="en-GB" dirty="0" smtClean="0"/>
              <a:t>Inflames opinions in North…..upcoming midterm</a:t>
            </a:r>
          </a:p>
          <a:p>
            <a:r>
              <a:rPr lang="en-GB" dirty="0" smtClean="0"/>
              <a:t>Elections……Senatorial Race Illinois</a:t>
            </a:r>
            <a:endParaRPr lang="en-GB" dirty="0"/>
          </a:p>
        </p:txBody>
      </p:sp>
      <p:sp>
        <p:nvSpPr>
          <p:cNvPr id="9" name="TextBox 8"/>
          <p:cNvSpPr txBox="1"/>
          <p:nvPr/>
        </p:nvSpPr>
        <p:spPr>
          <a:xfrm>
            <a:off x="6481480" y="6211669"/>
            <a:ext cx="5710519" cy="369332"/>
          </a:xfrm>
          <a:prstGeom prst="rect">
            <a:avLst/>
          </a:prstGeom>
          <a:noFill/>
        </p:spPr>
        <p:txBody>
          <a:bodyPr wrap="square" rtlCol="0">
            <a:spAutoFit/>
          </a:bodyPr>
          <a:lstStyle/>
          <a:p>
            <a:r>
              <a:rPr lang="en-GB" dirty="0" smtClean="0"/>
              <a:t>John Brown develops plan for  slave revolt</a:t>
            </a:r>
            <a:endParaRPr lang="en-GB" dirty="0"/>
          </a:p>
        </p:txBody>
      </p:sp>
    </p:spTree>
    <p:extLst>
      <p:ext uri="{BB962C8B-B14F-4D97-AF65-F5344CB8AC3E}">
        <p14:creationId xmlns:p14="http://schemas.microsoft.com/office/powerpoint/2010/main" val="113106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384" y="2768205"/>
            <a:ext cx="8911687" cy="797309"/>
          </a:xfrm>
        </p:spPr>
        <p:txBody>
          <a:bodyPr>
            <a:normAutofit/>
          </a:bodyPr>
          <a:lstStyle/>
          <a:p>
            <a:pPr algn="ctr"/>
            <a:r>
              <a:rPr lang="en-GB" dirty="0" smtClean="0"/>
              <a:t>Panic of 1857</a:t>
            </a:r>
            <a:endParaRPr lang="en-GB" dirty="0"/>
          </a:p>
        </p:txBody>
      </p:sp>
    </p:spTree>
    <p:extLst>
      <p:ext uri="{BB962C8B-B14F-4D97-AF65-F5344CB8AC3E}">
        <p14:creationId xmlns:p14="http://schemas.microsoft.com/office/powerpoint/2010/main" val="1134036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608" y="256557"/>
            <a:ext cx="8911687" cy="1280890"/>
          </a:xfrm>
        </p:spPr>
        <p:txBody>
          <a:bodyPr/>
          <a:lstStyle/>
          <a:p>
            <a:pPr algn="ctr"/>
            <a:r>
              <a:rPr lang="en-GB" dirty="0" smtClean="0"/>
              <a:t>Panic of 1857</a:t>
            </a:r>
            <a:endParaRPr lang="en-GB" dirty="0"/>
          </a:p>
        </p:txBody>
      </p:sp>
      <p:sp>
        <p:nvSpPr>
          <p:cNvPr id="3" name="Content Placeholder 2"/>
          <p:cNvSpPr>
            <a:spLocks noGrp="1"/>
          </p:cNvSpPr>
          <p:nvPr>
            <p:ph idx="1"/>
          </p:nvPr>
        </p:nvSpPr>
        <p:spPr>
          <a:xfrm>
            <a:off x="1299883" y="1013012"/>
            <a:ext cx="11035552" cy="5988421"/>
          </a:xfrm>
        </p:spPr>
        <p:txBody>
          <a:bodyPr>
            <a:normAutofit/>
          </a:bodyPr>
          <a:lstStyle/>
          <a:p>
            <a:r>
              <a:rPr lang="en-GB" sz="2000" dirty="0" smtClean="0">
                <a:latin typeface="Arial" panose="020B0604020202020204" pitchFamily="34" charset="0"/>
                <a:cs typeface="Arial" panose="020B0604020202020204" pitchFamily="34" charset="0"/>
              </a:rPr>
              <a:t>Global markets connected up faster steamships…then broadcast  by transcontinental telegraph….(first transatlantic cable 1858..but broke)</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Economy booming 1850’s…..the Railroad Economy &amp; Mid West Towns</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Confidence reduced by</a:t>
            </a:r>
          </a:p>
          <a:p>
            <a:pPr lvl="1"/>
            <a:r>
              <a:rPr lang="en-GB" sz="2000" dirty="0">
                <a:latin typeface="Arial" panose="020B0604020202020204" pitchFamily="34" charset="0"/>
                <a:cs typeface="Arial" panose="020B0604020202020204" pitchFamily="34" charset="0"/>
              </a:rPr>
              <a:t>Declining Gold Yields in </a:t>
            </a:r>
            <a:r>
              <a:rPr lang="en-GB" sz="2000" dirty="0" smtClean="0">
                <a:latin typeface="Arial" panose="020B0604020202020204" pitchFamily="34" charset="0"/>
                <a:cs typeface="Arial" panose="020B0604020202020204" pitchFamily="34" charset="0"/>
              </a:rPr>
              <a:t>California &amp; Australia </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Unrest in Kansas</a:t>
            </a:r>
          </a:p>
          <a:p>
            <a:pPr lvl="1"/>
            <a:r>
              <a:rPr lang="en-GB" sz="2000" dirty="0">
                <a:latin typeface="Arial" panose="020B0604020202020204" pitchFamily="34" charset="0"/>
                <a:cs typeface="Arial" panose="020B0604020202020204" pitchFamily="34" charset="0"/>
              </a:rPr>
              <a:t>Public debate on Dred Scott</a:t>
            </a:r>
          </a:p>
          <a:p>
            <a:pPr lvl="1"/>
            <a:r>
              <a:rPr lang="en-GB" sz="2000" dirty="0">
                <a:latin typeface="Arial" panose="020B0604020202020204" pitchFamily="34" charset="0"/>
                <a:cs typeface="Arial" panose="020B0604020202020204" pitchFamily="34" charset="0"/>
              </a:rPr>
              <a:t>British Government decision to leave Gold Standard  </a:t>
            </a: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Buchanan asks Reserve bank to require state banks to curtail use of pa</a:t>
            </a:r>
            <a:r>
              <a:rPr lang="en-GB" dirty="0" smtClean="0"/>
              <a:t>per money/tighten reserves</a:t>
            </a:r>
          </a:p>
          <a:p>
            <a:endParaRPr lang="en-GB" dirty="0"/>
          </a:p>
          <a:p>
            <a:pPr marL="0" indent="0">
              <a:buNone/>
            </a:pPr>
            <a:endParaRPr lang="en-GB" dirty="0" smtClean="0"/>
          </a:p>
        </p:txBody>
      </p:sp>
    </p:spTree>
    <p:extLst>
      <p:ext uri="{BB962C8B-B14F-4D97-AF65-F5344CB8AC3E}">
        <p14:creationId xmlns:p14="http://schemas.microsoft.com/office/powerpoint/2010/main" val="21470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773" y="86228"/>
            <a:ext cx="8911687" cy="1280890"/>
          </a:xfrm>
        </p:spPr>
        <p:txBody>
          <a:bodyPr/>
          <a:lstStyle/>
          <a:p>
            <a:pPr algn="ctr"/>
            <a:r>
              <a:rPr lang="en-GB" dirty="0" smtClean="0"/>
              <a:t>Bank Runs…August 1858</a:t>
            </a:r>
            <a:endParaRPr lang="en-GB" dirty="0"/>
          </a:p>
        </p:txBody>
      </p:sp>
      <p:pic>
        <p:nvPicPr>
          <p:cNvPr id="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0" y="1201271"/>
            <a:ext cx="8086165" cy="56567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84777" y="1165412"/>
            <a:ext cx="3151799" cy="1200329"/>
          </a:xfrm>
          <a:prstGeom prst="rect">
            <a:avLst/>
          </a:prstGeom>
          <a:noFill/>
        </p:spPr>
        <p:txBody>
          <a:bodyPr wrap="square" rtlCol="0">
            <a:spAutoFit/>
          </a:bodyPr>
          <a:lstStyle/>
          <a:p>
            <a:r>
              <a:rPr lang="en-GB" dirty="0" smtClean="0"/>
              <a:t>Rumours circulate</a:t>
            </a:r>
          </a:p>
          <a:p>
            <a:r>
              <a:rPr lang="en-GB" dirty="0" smtClean="0"/>
              <a:t>….banks unable to meet specie demands…panic</a:t>
            </a:r>
          </a:p>
          <a:p>
            <a:r>
              <a:rPr lang="en-GB" dirty="0" smtClean="0"/>
              <a:t>Spread by telegraph</a:t>
            </a:r>
            <a:endParaRPr lang="en-GB" dirty="0"/>
          </a:p>
        </p:txBody>
      </p:sp>
      <p:sp>
        <p:nvSpPr>
          <p:cNvPr id="6" name="TextBox 5"/>
          <p:cNvSpPr txBox="1"/>
          <p:nvPr/>
        </p:nvSpPr>
        <p:spPr>
          <a:xfrm>
            <a:off x="8166848" y="2698376"/>
            <a:ext cx="3899646" cy="1200329"/>
          </a:xfrm>
          <a:prstGeom prst="rect">
            <a:avLst/>
          </a:prstGeom>
          <a:noFill/>
        </p:spPr>
        <p:txBody>
          <a:bodyPr wrap="square" rtlCol="0">
            <a:spAutoFit/>
          </a:bodyPr>
          <a:lstStyle/>
          <a:p>
            <a:r>
              <a:rPr lang="en-GB" dirty="0" smtClean="0"/>
              <a:t>Stock market crashes, railways cut wages, municipalities debts</a:t>
            </a:r>
          </a:p>
          <a:p>
            <a:r>
              <a:rPr lang="en-GB" dirty="0" smtClean="0"/>
              <a:t>Unpaid….Mid West property values collapse</a:t>
            </a:r>
            <a:endParaRPr lang="en-GB" dirty="0"/>
          </a:p>
        </p:txBody>
      </p:sp>
      <p:sp>
        <p:nvSpPr>
          <p:cNvPr id="7" name="TextBox 6"/>
          <p:cNvSpPr txBox="1"/>
          <p:nvPr/>
        </p:nvSpPr>
        <p:spPr>
          <a:xfrm>
            <a:off x="8220637" y="4078941"/>
            <a:ext cx="3971363" cy="923330"/>
          </a:xfrm>
          <a:prstGeom prst="rect">
            <a:avLst/>
          </a:prstGeom>
          <a:noFill/>
        </p:spPr>
        <p:txBody>
          <a:bodyPr wrap="square" rtlCol="0">
            <a:spAutoFit/>
          </a:bodyPr>
          <a:lstStyle/>
          <a:p>
            <a:r>
              <a:rPr lang="en-GB" dirty="0" smtClean="0"/>
              <a:t>South unaffected</a:t>
            </a:r>
          </a:p>
          <a:p>
            <a:r>
              <a:rPr lang="en-GB" dirty="0" smtClean="0"/>
              <a:t>….Cotton prices high due to </a:t>
            </a:r>
          </a:p>
          <a:p>
            <a:r>
              <a:rPr lang="en-GB" dirty="0" smtClean="0"/>
              <a:t>Indian Mutiny/ Revolution</a:t>
            </a:r>
            <a:endParaRPr lang="en-GB" dirty="0"/>
          </a:p>
        </p:txBody>
      </p:sp>
      <p:sp>
        <p:nvSpPr>
          <p:cNvPr id="8" name="TextBox 7"/>
          <p:cNvSpPr txBox="1"/>
          <p:nvPr/>
        </p:nvSpPr>
        <p:spPr>
          <a:xfrm>
            <a:off x="8247530" y="5380672"/>
            <a:ext cx="3711388" cy="1477328"/>
          </a:xfrm>
          <a:prstGeom prst="rect">
            <a:avLst/>
          </a:prstGeom>
          <a:noFill/>
        </p:spPr>
        <p:txBody>
          <a:bodyPr wrap="square" rtlCol="0">
            <a:spAutoFit/>
          </a:bodyPr>
          <a:lstStyle/>
          <a:p>
            <a:r>
              <a:rPr lang="en-GB" dirty="0" smtClean="0"/>
              <a:t>Government not its job ….wages cut….mass hunger</a:t>
            </a:r>
          </a:p>
          <a:p>
            <a:r>
              <a:rPr lang="en-GB" dirty="0" smtClean="0"/>
              <a:t>….Government response  accelerate gold shipments from California</a:t>
            </a:r>
            <a:endParaRPr lang="en-GB" dirty="0"/>
          </a:p>
        </p:txBody>
      </p:sp>
    </p:spTree>
    <p:extLst>
      <p:ext uri="{BB962C8B-B14F-4D97-AF65-F5344CB8AC3E}">
        <p14:creationId xmlns:p14="http://schemas.microsoft.com/office/powerpoint/2010/main" val="8109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8737" y="292416"/>
            <a:ext cx="8911687" cy="1280890"/>
          </a:xfrm>
        </p:spPr>
        <p:txBody>
          <a:bodyPr/>
          <a:lstStyle/>
          <a:p>
            <a:r>
              <a:rPr lang="en-GB" dirty="0" smtClean="0"/>
              <a:t>Solution….more Gold</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083" y="1027416"/>
            <a:ext cx="6443407" cy="5140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44174" y="1963471"/>
            <a:ext cx="4358783" cy="3385542"/>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September 1858</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“Central America” Leaves Panama with 9 metric</a:t>
            </a:r>
          </a:p>
          <a:p>
            <a:r>
              <a:rPr lang="en-GB" sz="2800" dirty="0" smtClean="0">
                <a:latin typeface="Arial" panose="020B0604020202020204" pitchFamily="34" charset="0"/>
                <a:cs typeface="Arial" panose="020B0604020202020204" pitchFamily="34" charset="0"/>
              </a:rPr>
              <a:t>Tons of Gold for New York</a:t>
            </a:r>
          </a:p>
          <a:p>
            <a:r>
              <a:rPr lang="en-GB" sz="2800" dirty="0" smtClean="0">
                <a:latin typeface="Arial" panose="020B0604020202020204" pitchFamily="34" charset="0"/>
                <a:cs typeface="Arial" panose="020B0604020202020204" pitchFamily="34" charset="0"/>
              </a:rPr>
              <a:t>....with 500 passengers</a:t>
            </a:r>
          </a:p>
          <a:p>
            <a:endParaRPr lang="en-GB" sz="2800" dirty="0">
              <a:latin typeface="Arial" panose="020B0604020202020204" pitchFamily="34" charset="0"/>
              <a:cs typeface="Arial" panose="020B0604020202020204" pitchFamily="34" charset="0"/>
            </a:endParaRPr>
          </a:p>
          <a:p>
            <a:endParaRPr lang="en-GB" dirty="0" smtClean="0"/>
          </a:p>
        </p:txBody>
      </p:sp>
    </p:spTree>
    <p:extLst>
      <p:ext uri="{BB962C8B-B14F-4D97-AF65-F5344CB8AC3E}">
        <p14:creationId xmlns:p14="http://schemas.microsoft.com/office/powerpoint/2010/main" val="3579332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631" y="211734"/>
            <a:ext cx="8911687" cy="1280890"/>
          </a:xfrm>
        </p:spPr>
        <p:txBody>
          <a:bodyPr/>
          <a:lstStyle/>
          <a:p>
            <a:r>
              <a:rPr lang="en-GB" dirty="0" smtClean="0"/>
              <a:t>……………Crisis deepens</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16" y="1972234"/>
            <a:ext cx="6660777" cy="48857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895" y="1024998"/>
            <a:ext cx="5099105"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400 Passengers drown…along with 3 months supply of California Gold</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168340" y="2221836"/>
            <a:ext cx="5099003"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“Panic” spreads</a:t>
            </a:r>
          </a:p>
          <a:p>
            <a:r>
              <a:rPr lang="en-GB" sz="2400" dirty="0">
                <a:latin typeface="Arial" panose="020B0604020202020204" pitchFamily="34" charset="0"/>
                <a:cs typeface="Arial" panose="020B0604020202020204" pitchFamily="34" charset="0"/>
              </a:rPr>
              <a:t>…grain prices fall 60%</a:t>
            </a:r>
          </a:p>
          <a:p>
            <a:r>
              <a:rPr lang="en-GB" sz="2400" dirty="0">
                <a:latin typeface="Arial" panose="020B0604020202020204" pitchFamily="34" charset="0"/>
                <a:cs typeface="Arial" panose="020B0604020202020204" pitchFamily="34" charset="0"/>
              </a:rPr>
              <a:t>…lots sold for $1,000 in Keook Iowa</a:t>
            </a:r>
          </a:p>
          <a:p>
            <a:r>
              <a:rPr lang="en-GB" sz="2400" dirty="0">
                <a:latin typeface="Arial" panose="020B0604020202020204" pitchFamily="34" charset="0"/>
                <a:cs typeface="Arial" panose="020B0604020202020204" pitchFamily="34" charset="0"/>
              </a:rPr>
              <a:t>Sell for $10 by Spring </a:t>
            </a:r>
            <a:r>
              <a:rPr lang="en-GB" sz="2400" dirty="0" smtClean="0">
                <a:latin typeface="Arial" panose="020B0604020202020204" pitchFamily="34" charset="0"/>
                <a:cs typeface="Arial" panose="020B0604020202020204" pitchFamily="34" charset="0"/>
              </a:rPr>
              <a:t>1858</a:t>
            </a:r>
          </a:p>
          <a:p>
            <a:r>
              <a:rPr lang="en-GB" sz="2400" dirty="0" smtClean="0">
                <a:latin typeface="Arial" panose="020B0604020202020204" pitchFamily="34" charset="0"/>
                <a:cs typeface="Arial" panose="020B0604020202020204" pitchFamily="34" charset="0"/>
              </a:rPr>
              <a:t>(gold recovered 1980’s) </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1118673" y="1007875"/>
            <a:ext cx="4542654"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Sinking of “Central America</a:t>
            </a:r>
          </a:p>
          <a:p>
            <a:r>
              <a:rPr lang="en-GB" sz="2800" dirty="0" smtClean="0">
                <a:latin typeface="Arial" panose="020B0604020202020204" pitchFamily="34" charset="0"/>
                <a:cs typeface="Arial" panose="020B0604020202020204" pitchFamily="34" charset="0"/>
              </a:rPr>
              <a:t> September 1857</a:t>
            </a:r>
            <a:r>
              <a:rPr lang="en-GB" dirty="0" smtClean="0"/>
              <a:t>”</a:t>
            </a:r>
            <a:endParaRPr lang="en-GB" dirty="0"/>
          </a:p>
        </p:txBody>
      </p:sp>
      <p:sp>
        <p:nvSpPr>
          <p:cNvPr id="7" name="TextBox 6"/>
          <p:cNvSpPr txBox="1"/>
          <p:nvPr/>
        </p:nvSpPr>
        <p:spPr>
          <a:xfrm>
            <a:off x="7034573" y="4468150"/>
            <a:ext cx="540564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Economy does not recover till civil war</a:t>
            </a:r>
          </a:p>
          <a:p>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7136007" y="5380672"/>
            <a:ext cx="5352747"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South sees “Crash” proof its economy</a:t>
            </a:r>
          </a:p>
          <a:p>
            <a:r>
              <a:rPr lang="en-GB" sz="2400" dirty="0">
                <a:latin typeface="Arial" panose="020B0604020202020204" pitchFamily="34" charset="0"/>
                <a:cs typeface="Arial" panose="020B0604020202020204" pitchFamily="34" charset="0"/>
              </a:rPr>
              <a:t>Immune from market…sense of </a:t>
            </a:r>
          </a:p>
          <a:p>
            <a:r>
              <a:rPr lang="en-GB" sz="2400" dirty="0">
                <a:latin typeface="Arial" panose="020B0604020202020204" pitchFamily="34" charset="0"/>
                <a:cs typeface="Arial" panose="020B0604020202020204" pitchFamily="34" charset="0"/>
              </a:rPr>
              <a:t>Invulnerability….King Cotton</a:t>
            </a:r>
          </a:p>
          <a:p>
            <a:endParaRPr lang="en-GB" dirty="0"/>
          </a:p>
        </p:txBody>
      </p:sp>
    </p:spTree>
    <p:extLst>
      <p:ext uri="{BB962C8B-B14F-4D97-AF65-F5344CB8AC3E}">
        <p14:creationId xmlns:p14="http://schemas.microsoft.com/office/powerpoint/2010/main" val="329360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878" y="3304558"/>
            <a:ext cx="8911687" cy="1280890"/>
          </a:xfrm>
        </p:spPr>
        <p:txBody>
          <a:bodyPr/>
          <a:lstStyle/>
          <a:p>
            <a:pPr algn="ctr"/>
            <a:r>
              <a:rPr lang="en-GB" dirty="0" smtClean="0"/>
              <a:t>Emergence of Lincoln</a:t>
            </a:r>
            <a:endParaRPr lang="en-GB" dirty="0"/>
          </a:p>
        </p:txBody>
      </p:sp>
    </p:spTree>
    <p:extLst>
      <p:ext uri="{BB962C8B-B14F-4D97-AF65-F5344CB8AC3E}">
        <p14:creationId xmlns:p14="http://schemas.microsoft.com/office/powerpoint/2010/main" val="7708297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089" y="0"/>
            <a:ext cx="8911687" cy="1280890"/>
          </a:xfrm>
        </p:spPr>
        <p:txBody>
          <a:bodyPr/>
          <a:lstStyle/>
          <a:p>
            <a:r>
              <a:rPr lang="en-GB" dirty="0" smtClean="0"/>
              <a:t>Abraham Lincoln (1809-1865)</a:t>
            </a:r>
            <a:endParaRPr lang="en-GB" dirty="0"/>
          </a:p>
        </p:txBody>
      </p:sp>
      <p:pic>
        <p:nvPicPr>
          <p:cNvPr id="5122" name="Picture 2" descr="https://upload.wikimedia.org/wikipedia/commons/thumb/7/7e/Abraham_Lincoln_by_Byers%2C_1858_-_crop.jpg/170px-Abraham_Lincoln_by_Byers%2C_1858_-_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3" y="1237129"/>
            <a:ext cx="6463553" cy="56208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400" y="762000"/>
            <a:ext cx="1774845" cy="369332"/>
          </a:xfrm>
          <a:prstGeom prst="rect">
            <a:avLst/>
          </a:prstGeom>
          <a:noFill/>
        </p:spPr>
        <p:txBody>
          <a:bodyPr wrap="none" rtlCol="0">
            <a:spAutoFit/>
          </a:bodyPr>
          <a:lstStyle/>
          <a:p>
            <a:r>
              <a:rPr lang="en-GB" dirty="0" smtClean="0"/>
              <a:t>Lincoln…1859 </a:t>
            </a:r>
            <a:endParaRPr lang="en-GB" dirty="0"/>
          </a:p>
        </p:txBody>
      </p:sp>
      <p:sp>
        <p:nvSpPr>
          <p:cNvPr id="5" name="TextBox 4"/>
          <p:cNvSpPr txBox="1"/>
          <p:nvPr/>
        </p:nvSpPr>
        <p:spPr>
          <a:xfrm>
            <a:off x="8884024" y="2115671"/>
            <a:ext cx="184731" cy="369332"/>
          </a:xfrm>
          <a:prstGeom prst="rect">
            <a:avLst/>
          </a:prstGeom>
          <a:noFill/>
        </p:spPr>
        <p:txBody>
          <a:bodyPr wrap="none" rtlCol="0">
            <a:spAutoFit/>
          </a:bodyPr>
          <a:lstStyle/>
          <a:p>
            <a:endParaRPr lang="en-GB" dirty="0"/>
          </a:p>
        </p:txBody>
      </p:sp>
      <p:sp>
        <p:nvSpPr>
          <p:cNvPr id="6" name="TextBox 5"/>
          <p:cNvSpPr txBox="1"/>
          <p:nvPr/>
        </p:nvSpPr>
        <p:spPr>
          <a:xfrm>
            <a:off x="6759389" y="896472"/>
            <a:ext cx="12071493" cy="1754326"/>
          </a:xfrm>
          <a:prstGeom prst="rect">
            <a:avLst/>
          </a:prstGeom>
          <a:noFill/>
        </p:spPr>
        <p:txBody>
          <a:bodyPr wrap="square" rtlCol="0">
            <a:spAutoFit/>
          </a:bodyPr>
          <a:lstStyle/>
          <a:p>
            <a:r>
              <a:rPr lang="en-GB" dirty="0" smtClean="0"/>
              <a:t>Kentucky Log cabin born, father Cabinet make</a:t>
            </a:r>
          </a:p>
          <a:p>
            <a:r>
              <a:rPr lang="en-GB" dirty="0" smtClean="0"/>
              <a:t>…moved to Indiana to farm. Abraham lazy</a:t>
            </a:r>
          </a:p>
          <a:p>
            <a:r>
              <a:rPr lang="en-GB" dirty="0" smtClean="0"/>
              <a:t>Too much </a:t>
            </a:r>
            <a:r>
              <a:rPr lang="en-GB" dirty="0"/>
              <a:t>"reading, scribbling, writing, </a:t>
            </a:r>
            <a:r>
              <a:rPr lang="en-GB" dirty="0" smtClean="0"/>
              <a:t>ciphering</a:t>
            </a:r>
          </a:p>
          <a:p>
            <a:r>
              <a:rPr lang="en-GB" dirty="0" smtClean="0"/>
              <a:t>, </a:t>
            </a:r>
            <a:r>
              <a:rPr lang="en-GB" dirty="0"/>
              <a:t>writing </a:t>
            </a:r>
            <a:r>
              <a:rPr lang="en-GB" dirty="0" smtClean="0"/>
              <a:t>Poetry” self educated. Mother dies @</a:t>
            </a:r>
          </a:p>
          <a:p>
            <a:r>
              <a:rPr lang="en-GB" dirty="0" smtClean="0"/>
              <a:t>Age 9... Odd jobs ‘rail splitting’ ..family moves</a:t>
            </a:r>
          </a:p>
          <a:p>
            <a:r>
              <a:rPr lang="en-GB" dirty="0" smtClean="0"/>
              <a:t>To Illinois…leaves home at 21</a:t>
            </a:r>
            <a:endParaRPr lang="en-GB" dirty="0"/>
          </a:p>
        </p:txBody>
      </p:sp>
      <p:sp>
        <p:nvSpPr>
          <p:cNvPr id="7" name="TextBox 6"/>
          <p:cNvSpPr txBox="1"/>
          <p:nvPr/>
        </p:nvSpPr>
        <p:spPr>
          <a:xfrm>
            <a:off x="6849035" y="2779058"/>
            <a:ext cx="5109091" cy="1200329"/>
          </a:xfrm>
          <a:prstGeom prst="rect">
            <a:avLst/>
          </a:prstGeom>
          <a:noFill/>
        </p:spPr>
        <p:txBody>
          <a:bodyPr wrap="none" rtlCol="0">
            <a:spAutoFit/>
          </a:bodyPr>
          <a:lstStyle/>
          <a:p>
            <a:r>
              <a:rPr lang="en-GB" dirty="0" smtClean="0"/>
              <a:t>Works as storekeeper, partner in Tavern,</a:t>
            </a:r>
          </a:p>
          <a:p>
            <a:r>
              <a:rPr lang="en-GB" dirty="0" smtClean="0"/>
              <a:t>Marries Mary Todd 1830 (4 children, 3 to die)</a:t>
            </a:r>
          </a:p>
          <a:p>
            <a:r>
              <a:rPr lang="en-GB" dirty="0" smtClean="0"/>
              <a:t>Captain “Black Hawk War” 1831-32….self</a:t>
            </a:r>
          </a:p>
          <a:p>
            <a:r>
              <a:rPr lang="en-GB" dirty="0" smtClean="0"/>
              <a:t>Taught lawyer</a:t>
            </a:r>
            <a:endParaRPr lang="en-GB" dirty="0"/>
          </a:p>
        </p:txBody>
      </p:sp>
      <p:sp>
        <p:nvSpPr>
          <p:cNvPr id="8" name="TextBox 7"/>
          <p:cNvSpPr txBox="1"/>
          <p:nvPr/>
        </p:nvSpPr>
        <p:spPr>
          <a:xfrm>
            <a:off x="6893860" y="4043082"/>
            <a:ext cx="4086375" cy="646331"/>
          </a:xfrm>
          <a:prstGeom prst="rect">
            <a:avLst/>
          </a:prstGeom>
          <a:noFill/>
        </p:spPr>
        <p:txBody>
          <a:bodyPr wrap="none" rtlCol="0">
            <a:spAutoFit/>
          </a:bodyPr>
          <a:lstStyle/>
          <a:p>
            <a:r>
              <a:rPr lang="en-GB" dirty="0" smtClean="0"/>
              <a:t>Illinois State Legislature 1834-1842.</a:t>
            </a:r>
          </a:p>
          <a:p>
            <a:endParaRPr lang="en-GB" dirty="0"/>
          </a:p>
        </p:txBody>
      </p:sp>
      <p:sp>
        <p:nvSpPr>
          <p:cNvPr id="9" name="TextBox 8"/>
          <p:cNvSpPr txBox="1"/>
          <p:nvPr/>
        </p:nvSpPr>
        <p:spPr>
          <a:xfrm>
            <a:off x="6849035" y="4482353"/>
            <a:ext cx="5123518" cy="923330"/>
          </a:xfrm>
          <a:prstGeom prst="rect">
            <a:avLst/>
          </a:prstGeom>
          <a:noFill/>
        </p:spPr>
        <p:txBody>
          <a:bodyPr wrap="none" rtlCol="0">
            <a:spAutoFit/>
          </a:bodyPr>
          <a:lstStyle/>
          <a:p>
            <a:r>
              <a:rPr lang="en-GB" dirty="0" smtClean="0"/>
              <a:t>State Representative 1847-49…Whig, Henry</a:t>
            </a:r>
          </a:p>
          <a:p>
            <a:r>
              <a:rPr lang="en-GB" dirty="0" smtClean="0"/>
              <a:t>Clay…oppose Mexican War..”spot” speech,</a:t>
            </a:r>
          </a:p>
          <a:p>
            <a:r>
              <a:rPr lang="en-GB" dirty="0" smtClean="0"/>
              <a:t>Opposes extension of slavery to new territory</a:t>
            </a:r>
            <a:endParaRPr lang="en-GB" dirty="0"/>
          </a:p>
        </p:txBody>
      </p:sp>
      <p:sp>
        <p:nvSpPr>
          <p:cNvPr id="10" name="TextBox 9"/>
          <p:cNvSpPr txBox="1"/>
          <p:nvPr/>
        </p:nvSpPr>
        <p:spPr>
          <a:xfrm>
            <a:off x="6759389" y="5459505"/>
            <a:ext cx="5490606" cy="1477328"/>
          </a:xfrm>
          <a:prstGeom prst="rect">
            <a:avLst/>
          </a:prstGeom>
          <a:noFill/>
        </p:spPr>
        <p:txBody>
          <a:bodyPr wrap="none" rtlCol="0">
            <a:spAutoFit/>
          </a:bodyPr>
          <a:lstStyle/>
          <a:p>
            <a:r>
              <a:rPr lang="en-GB" dirty="0" smtClean="0"/>
              <a:t>Retires from politics…successful “Prairie Lawyer”</a:t>
            </a:r>
          </a:p>
          <a:p>
            <a:r>
              <a:rPr lang="en-GB" dirty="0" smtClean="0"/>
              <a:t>….’honest Abe’….appalled by Kansas </a:t>
            </a:r>
          </a:p>
          <a:p>
            <a:r>
              <a:rPr lang="en-GB" dirty="0" smtClean="0"/>
              <a:t>Nebraska Act &amp; Dred Scott decision</a:t>
            </a:r>
          </a:p>
          <a:p>
            <a:r>
              <a:rPr lang="en-GB" dirty="0" smtClean="0"/>
              <a:t>….opposes “extension of slavery”</a:t>
            </a:r>
          </a:p>
          <a:p>
            <a:r>
              <a:rPr lang="en-GB" dirty="0" smtClean="0"/>
              <a:t>….runs for Senate</a:t>
            </a:r>
            <a:endParaRPr lang="en-GB" dirty="0"/>
          </a:p>
        </p:txBody>
      </p:sp>
    </p:spTree>
    <p:extLst>
      <p:ext uri="{BB962C8B-B14F-4D97-AF65-F5344CB8AC3E}">
        <p14:creationId xmlns:p14="http://schemas.microsoft.com/office/powerpoint/2010/main" val="6356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184" y="507569"/>
            <a:ext cx="8911687" cy="1280890"/>
          </a:xfrm>
        </p:spPr>
        <p:txBody>
          <a:bodyPr/>
          <a:lstStyle/>
          <a:p>
            <a:pPr algn="ctr"/>
            <a:r>
              <a:rPr lang="en-GB" dirty="0" smtClean="0"/>
              <a:t>“Little Giant” vs “Honest Abe”</a:t>
            </a:r>
            <a:endParaRPr lang="en-GB" dirty="0"/>
          </a:p>
        </p:txBody>
      </p:sp>
      <p:pic>
        <p:nvPicPr>
          <p:cNvPr id="6146" name="Picture 2" descr="https://upload.wikimedia.org/wikipedia/commons/thumb/f/f8/Stephen_A_Douglas_by_Vannerson%2C_1859.jpg/220px-Stephen_A_Douglas_by_Vannerson%2C_18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0479" y="2187390"/>
            <a:ext cx="4130673" cy="32990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thumb/0/07/Lincoln_O-21_by_Marsh%2C_1860.jpg/220px-Lincoln_O-21_by_Marsh%2C_18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625" y="2223249"/>
            <a:ext cx="4105834" cy="32900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9248" y="5549153"/>
            <a:ext cx="4831976" cy="1200329"/>
          </a:xfrm>
          <a:prstGeom prst="rect">
            <a:avLst/>
          </a:prstGeom>
          <a:noFill/>
        </p:spPr>
        <p:txBody>
          <a:bodyPr wrap="square" rtlCol="0">
            <a:spAutoFit/>
          </a:bodyPr>
          <a:lstStyle/>
          <a:p>
            <a:r>
              <a:rPr lang="en-GB" dirty="0" smtClean="0"/>
              <a:t>Opposes slavery extension, AND abolitionism….pro repatriation, blacks</a:t>
            </a:r>
          </a:p>
          <a:p>
            <a:r>
              <a:rPr lang="en-GB" dirty="0" smtClean="0"/>
              <a:t>Protected by Constitution, unequal, but </a:t>
            </a:r>
          </a:p>
          <a:p>
            <a:r>
              <a:rPr lang="en-GB" dirty="0" smtClean="0"/>
              <a:t>human</a:t>
            </a:r>
            <a:endParaRPr lang="en-GB" dirty="0"/>
          </a:p>
        </p:txBody>
      </p:sp>
      <p:sp>
        <p:nvSpPr>
          <p:cNvPr id="5" name="TextBox 4"/>
          <p:cNvSpPr txBox="1"/>
          <p:nvPr/>
        </p:nvSpPr>
        <p:spPr>
          <a:xfrm>
            <a:off x="1021976" y="1237130"/>
            <a:ext cx="10322056" cy="923330"/>
          </a:xfrm>
          <a:prstGeom prst="rect">
            <a:avLst/>
          </a:prstGeom>
          <a:noFill/>
        </p:spPr>
        <p:txBody>
          <a:bodyPr wrap="none" rtlCol="0">
            <a:spAutoFit/>
          </a:bodyPr>
          <a:lstStyle/>
          <a:p>
            <a:r>
              <a:rPr lang="en-GB" dirty="0" smtClean="0"/>
              <a:t>State Senators appointed by State Legislature….Steven Douglas Senator …author</a:t>
            </a:r>
          </a:p>
          <a:p>
            <a:r>
              <a:rPr lang="en-GB" dirty="0" smtClean="0"/>
              <a:t>Kansas Nebraska….’Democrat’ superstar….Lincoln …political nobody…challenges</a:t>
            </a:r>
          </a:p>
          <a:p>
            <a:r>
              <a:rPr lang="en-GB" dirty="0" smtClean="0"/>
              <a:t>Douglas to 7 debates across Illinois….accuses Douglas of being coward…Douglas accepts</a:t>
            </a:r>
            <a:endParaRPr lang="en-GB" dirty="0"/>
          </a:p>
        </p:txBody>
      </p:sp>
      <p:sp>
        <p:nvSpPr>
          <p:cNvPr id="8" name="TextBox 7"/>
          <p:cNvSpPr txBox="1"/>
          <p:nvPr/>
        </p:nvSpPr>
        <p:spPr>
          <a:xfrm>
            <a:off x="6096000" y="5673787"/>
            <a:ext cx="4087905" cy="923330"/>
          </a:xfrm>
          <a:prstGeom prst="rect">
            <a:avLst/>
          </a:prstGeom>
          <a:noFill/>
        </p:spPr>
        <p:txBody>
          <a:bodyPr wrap="square" rtlCol="0">
            <a:spAutoFit/>
          </a:bodyPr>
          <a:lstStyle/>
          <a:p>
            <a:r>
              <a:rPr lang="en-GB" dirty="0" smtClean="0"/>
              <a:t>“States Rights”…freedom of states to choose slavery.. Blacks property. No protection</a:t>
            </a:r>
            <a:endParaRPr lang="en-GB" dirty="0"/>
          </a:p>
        </p:txBody>
      </p:sp>
    </p:spTree>
    <p:extLst>
      <p:ext uri="{BB962C8B-B14F-4D97-AF65-F5344CB8AC3E}">
        <p14:creationId xmlns:p14="http://schemas.microsoft.com/office/powerpoint/2010/main" val="377928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034" y="0"/>
            <a:ext cx="8911687" cy="1280890"/>
          </a:xfrm>
        </p:spPr>
        <p:txBody>
          <a:bodyPr/>
          <a:lstStyle/>
          <a:p>
            <a:pPr algn="ctr"/>
            <a:r>
              <a:rPr lang="en-GB" dirty="0" smtClean="0"/>
              <a:t>Overview</a:t>
            </a:r>
            <a:endParaRPr lang="en-GB" dirty="0"/>
          </a:p>
        </p:txBody>
      </p:sp>
      <p:sp>
        <p:nvSpPr>
          <p:cNvPr id="3" name="Content Placeholder 2"/>
          <p:cNvSpPr>
            <a:spLocks noGrp="1"/>
          </p:cNvSpPr>
          <p:nvPr>
            <p:ph idx="1"/>
          </p:nvPr>
        </p:nvSpPr>
        <p:spPr>
          <a:xfrm>
            <a:off x="1962616" y="1286164"/>
            <a:ext cx="9543837" cy="5571836"/>
          </a:xfrm>
        </p:spPr>
        <p:txBody>
          <a:bodyPr>
            <a:noAutofit/>
          </a:bodyPr>
          <a:lstStyle/>
          <a:p>
            <a:r>
              <a:rPr lang="en-GB" sz="2400" dirty="0" smtClean="0">
                <a:latin typeface="Arial" panose="020B0604020202020204" pitchFamily="34" charset="0"/>
                <a:cs typeface="Arial" panose="020B0604020202020204" pitchFamily="34" charset="0"/>
              </a:rPr>
              <a:t>Abolitionism</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Trouble in Kansas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John Brown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1860 and the election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Secession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War</a:t>
            </a: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The South and age of “King Cotton”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Mid 19</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Century life</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9079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447" y="220699"/>
            <a:ext cx="10186801" cy="1280890"/>
          </a:xfrm>
        </p:spPr>
        <p:txBody>
          <a:bodyPr/>
          <a:lstStyle/>
          <a:p>
            <a:r>
              <a:rPr lang="en-GB" dirty="0" smtClean="0"/>
              <a:t>The event of the year</a:t>
            </a:r>
            <a:endParaRPr lang="en-GB" dirty="0"/>
          </a:p>
        </p:txBody>
      </p:sp>
      <p:pic>
        <p:nvPicPr>
          <p:cNvPr id="4" name="Picture 3"/>
          <p:cNvPicPr>
            <a:picLocks noChangeAspect="1"/>
          </p:cNvPicPr>
          <p:nvPr/>
        </p:nvPicPr>
        <p:blipFill>
          <a:blip r:embed="rId2"/>
          <a:stretch>
            <a:fillRect/>
          </a:stretch>
        </p:blipFill>
        <p:spPr>
          <a:xfrm>
            <a:off x="318245" y="1174376"/>
            <a:ext cx="6683190" cy="5759824"/>
          </a:xfrm>
          <a:prstGeom prst="rect">
            <a:avLst/>
          </a:prstGeom>
        </p:spPr>
      </p:pic>
      <p:sp>
        <p:nvSpPr>
          <p:cNvPr id="5" name="TextBox 4"/>
          <p:cNvSpPr txBox="1"/>
          <p:nvPr/>
        </p:nvSpPr>
        <p:spPr>
          <a:xfrm>
            <a:off x="7377952" y="1775012"/>
            <a:ext cx="4023858" cy="369332"/>
          </a:xfrm>
          <a:prstGeom prst="rect">
            <a:avLst/>
          </a:prstGeom>
          <a:noFill/>
        </p:spPr>
        <p:txBody>
          <a:bodyPr wrap="none" rtlCol="0">
            <a:spAutoFit/>
          </a:bodyPr>
          <a:lstStyle/>
          <a:p>
            <a:r>
              <a:rPr lang="en-GB" dirty="0" smtClean="0"/>
              <a:t>Crowds 10,000- 20,000 each event</a:t>
            </a:r>
            <a:endParaRPr lang="en-GB" dirty="0"/>
          </a:p>
        </p:txBody>
      </p:sp>
      <p:sp>
        <p:nvSpPr>
          <p:cNvPr id="6" name="TextBox 5"/>
          <p:cNvSpPr txBox="1"/>
          <p:nvPr/>
        </p:nvSpPr>
        <p:spPr>
          <a:xfrm>
            <a:off x="7324164" y="878542"/>
            <a:ext cx="4078361" cy="646331"/>
          </a:xfrm>
          <a:prstGeom prst="rect">
            <a:avLst/>
          </a:prstGeom>
          <a:noFill/>
        </p:spPr>
        <p:txBody>
          <a:bodyPr wrap="none" rtlCol="0">
            <a:spAutoFit/>
          </a:bodyPr>
          <a:lstStyle/>
          <a:p>
            <a:r>
              <a:rPr lang="en-GB" dirty="0" smtClean="0"/>
              <a:t>Each candidate 60 minute speech</a:t>
            </a:r>
          </a:p>
          <a:p>
            <a:r>
              <a:rPr lang="en-GB" dirty="0" smtClean="0"/>
              <a:t>Plus 30 minute rebuttal</a:t>
            </a:r>
            <a:endParaRPr lang="en-GB" dirty="0"/>
          </a:p>
        </p:txBody>
      </p:sp>
      <p:sp>
        <p:nvSpPr>
          <p:cNvPr id="7" name="TextBox 6"/>
          <p:cNvSpPr txBox="1"/>
          <p:nvPr/>
        </p:nvSpPr>
        <p:spPr>
          <a:xfrm>
            <a:off x="7476565" y="2707342"/>
            <a:ext cx="3982180" cy="646331"/>
          </a:xfrm>
          <a:prstGeom prst="rect">
            <a:avLst/>
          </a:prstGeom>
          <a:noFill/>
        </p:spPr>
        <p:txBody>
          <a:bodyPr wrap="none" rtlCol="0">
            <a:spAutoFit/>
          </a:bodyPr>
          <a:lstStyle/>
          <a:p>
            <a:r>
              <a:rPr lang="en-GB" dirty="0" smtClean="0"/>
              <a:t>Nationwide newspaper coverage</a:t>
            </a:r>
          </a:p>
          <a:p>
            <a:r>
              <a:rPr lang="en-GB" dirty="0" smtClean="0"/>
              <a:t>Use of Shorthand..telegraph</a:t>
            </a:r>
            <a:endParaRPr lang="en-GB" dirty="0"/>
          </a:p>
        </p:txBody>
      </p:sp>
      <p:sp>
        <p:nvSpPr>
          <p:cNvPr id="8" name="TextBox 7"/>
          <p:cNvSpPr txBox="1"/>
          <p:nvPr/>
        </p:nvSpPr>
        <p:spPr>
          <a:xfrm>
            <a:off x="7503460" y="4724401"/>
            <a:ext cx="4790094" cy="1477328"/>
          </a:xfrm>
          <a:prstGeom prst="rect">
            <a:avLst/>
          </a:prstGeom>
          <a:noFill/>
        </p:spPr>
        <p:txBody>
          <a:bodyPr wrap="none" rtlCol="0">
            <a:spAutoFit/>
          </a:bodyPr>
          <a:lstStyle/>
          <a:p>
            <a:r>
              <a:rPr lang="en-GB" dirty="0" smtClean="0"/>
              <a:t>Lincoln loses election but becomes </a:t>
            </a:r>
          </a:p>
          <a:p>
            <a:r>
              <a:rPr lang="en-GB" dirty="0" smtClean="0"/>
              <a:t>National Figure…‘moderate’ inspirational</a:t>
            </a:r>
          </a:p>
          <a:p>
            <a:r>
              <a:rPr lang="en-GB" dirty="0" smtClean="0"/>
              <a:t> &amp; witty leader…New ‘Republican Party” </a:t>
            </a:r>
          </a:p>
          <a:p>
            <a:r>
              <a:rPr lang="en-GB" dirty="0" smtClean="0"/>
              <a:t>Achieves credibility….across North &amp; </a:t>
            </a:r>
          </a:p>
          <a:p>
            <a:r>
              <a:rPr lang="en-GB" dirty="0" smtClean="0"/>
              <a:t>Midwest</a:t>
            </a:r>
          </a:p>
        </p:txBody>
      </p:sp>
      <p:sp>
        <p:nvSpPr>
          <p:cNvPr id="9" name="TextBox 8"/>
          <p:cNvSpPr txBox="1"/>
          <p:nvPr/>
        </p:nvSpPr>
        <p:spPr>
          <a:xfrm>
            <a:off x="7485530" y="3801036"/>
            <a:ext cx="4594528" cy="646331"/>
          </a:xfrm>
          <a:prstGeom prst="rect">
            <a:avLst/>
          </a:prstGeom>
          <a:noFill/>
        </p:spPr>
        <p:txBody>
          <a:bodyPr wrap="none" rtlCol="0">
            <a:spAutoFit/>
          </a:bodyPr>
          <a:lstStyle/>
          <a:p>
            <a:r>
              <a:rPr lang="en-GB" dirty="0" smtClean="0"/>
              <a:t>Douglas…slavery a controversy, Lincoln</a:t>
            </a:r>
          </a:p>
          <a:p>
            <a:r>
              <a:rPr lang="en-GB" dirty="0" smtClean="0"/>
              <a:t>Slavery the problem</a:t>
            </a:r>
            <a:endParaRPr lang="en-GB" dirty="0"/>
          </a:p>
        </p:txBody>
      </p:sp>
    </p:spTree>
    <p:extLst>
      <p:ext uri="{BB962C8B-B14F-4D97-AF65-F5344CB8AC3E}">
        <p14:creationId xmlns:p14="http://schemas.microsoft.com/office/powerpoint/2010/main" val="167015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748" y="382063"/>
            <a:ext cx="8911687" cy="1280890"/>
          </a:xfrm>
        </p:spPr>
        <p:txBody>
          <a:bodyPr/>
          <a:lstStyle/>
          <a:p>
            <a:r>
              <a:rPr lang="en-GB" dirty="0" smtClean="0"/>
              <a:t>Lincoln ..enigmatic…practical</a:t>
            </a:r>
            <a:endParaRPr lang="en-GB" dirty="0"/>
          </a:p>
        </p:txBody>
      </p:sp>
      <p:sp>
        <p:nvSpPr>
          <p:cNvPr id="4" name="Rectangle 3"/>
          <p:cNvSpPr/>
          <p:nvPr/>
        </p:nvSpPr>
        <p:spPr>
          <a:xfrm>
            <a:off x="528918" y="1494002"/>
            <a:ext cx="10372165" cy="1200329"/>
          </a:xfrm>
          <a:prstGeom prst="rect">
            <a:avLst/>
          </a:prstGeom>
        </p:spPr>
        <p:txBody>
          <a:bodyPr wrap="square">
            <a:spAutoFit/>
          </a:bodyPr>
          <a:lstStyle/>
          <a:p>
            <a:r>
              <a:rPr lang="en-GB" dirty="0" smtClean="0">
                <a:solidFill>
                  <a:srgbClr val="000000"/>
                </a:solidFill>
                <a:latin typeface="Acta"/>
              </a:rPr>
              <a:t>Asked what is was like being President, </a:t>
            </a:r>
            <a:r>
              <a:rPr lang="en-GB" dirty="0">
                <a:solidFill>
                  <a:srgbClr val="000000"/>
                </a:solidFill>
                <a:latin typeface="Acta"/>
              </a:rPr>
              <a:t>“I’m like the man who was tarred and feathered and ridden out of town on a rail. When they asked him how he felt about it, he said that if it weren’t for the </a:t>
            </a:r>
            <a:r>
              <a:rPr lang="en-GB" dirty="0" smtClean="0">
                <a:solidFill>
                  <a:srgbClr val="000000"/>
                </a:solidFill>
                <a:latin typeface="Acta"/>
              </a:rPr>
              <a:t>honour </a:t>
            </a:r>
            <a:r>
              <a:rPr lang="en-GB" dirty="0">
                <a:solidFill>
                  <a:srgbClr val="000000"/>
                </a:solidFill>
                <a:latin typeface="Acta"/>
              </a:rPr>
              <a:t>of the thing, he would rather have walked</a:t>
            </a:r>
            <a:r>
              <a:rPr lang="en-GB" dirty="0" smtClean="0">
                <a:solidFill>
                  <a:srgbClr val="000000"/>
                </a:solidFill>
                <a:latin typeface="Acta"/>
              </a:rPr>
              <a:t>.”</a:t>
            </a:r>
          </a:p>
          <a:p>
            <a:endParaRPr lang="en-GB" dirty="0">
              <a:solidFill>
                <a:srgbClr val="000000"/>
              </a:solidFill>
              <a:latin typeface="Acta"/>
            </a:endParaRPr>
          </a:p>
        </p:txBody>
      </p:sp>
      <p:sp>
        <p:nvSpPr>
          <p:cNvPr id="5" name="TextBox 4"/>
          <p:cNvSpPr txBox="1"/>
          <p:nvPr/>
        </p:nvSpPr>
        <p:spPr>
          <a:xfrm>
            <a:off x="448234" y="3074894"/>
            <a:ext cx="11116236" cy="923330"/>
          </a:xfrm>
          <a:prstGeom prst="rect">
            <a:avLst/>
          </a:prstGeom>
          <a:noFill/>
        </p:spPr>
        <p:txBody>
          <a:bodyPr wrap="square" rtlCol="0">
            <a:spAutoFit/>
          </a:bodyPr>
          <a:lstStyle/>
          <a:p>
            <a:r>
              <a:rPr lang="en-GB" dirty="0" smtClean="0"/>
              <a:t> Douglas accused Lincoln of being two-faced. Replied Lincoln calmly, “I leave it to my audience: If I had two faces, would I be wearing this one?”</a:t>
            </a:r>
          </a:p>
          <a:p>
            <a:endParaRPr lang="en-GB" dirty="0"/>
          </a:p>
        </p:txBody>
      </p:sp>
      <p:sp>
        <p:nvSpPr>
          <p:cNvPr id="6" name="TextBox 5"/>
          <p:cNvSpPr txBox="1"/>
          <p:nvPr/>
        </p:nvSpPr>
        <p:spPr>
          <a:xfrm>
            <a:off x="385483" y="4159625"/>
            <a:ext cx="12208791" cy="1754326"/>
          </a:xfrm>
          <a:prstGeom prst="rect">
            <a:avLst/>
          </a:prstGeom>
          <a:noFill/>
        </p:spPr>
        <p:txBody>
          <a:bodyPr wrap="none" rtlCol="0">
            <a:spAutoFit/>
          </a:bodyPr>
          <a:lstStyle/>
          <a:p>
            <a:r>
              <a:rPr lang="en-GB" dirty="0" smtClean="0"/>
              <a:t>Positions himself as “moderate” man of his times …..White Supremacist….at least in 1858</a:t>
            </a:r>
          </a:p>
          <a:p>
            <a:r>
              <a:rPr lang="en-GB" dirty="0" smtClean="0"/>
              <a:t>“And </a:t>
            </a:r>
            <a:r>
              <a:rPr lang="en-GB" dirty="0"/>
              <a:t>I will say in addition to this that there is a physical difference between the white and black races </a:t>
            </a:r>
            <a:endParaRPr lang="en-GB" dirty="0" smtClean="0"/>
          </a:p>
          <a:p>
            <a:r>
              <a:rPr lang="en-GB" dirty="0" smtClean="0"/>
              <a:t>which </a:t>
            </a:r>
            <a:r>
              <a:rPr lang="en-GB" dirty="0"/>
              <a:t>I believe will forever forbid the two races living together on terms of social and political equality. </a:t>
            </a:r>
            <a:endParaRPr lang="en-GB" dirty="0" smtClean="0"/>
          </a:p>
          <a:p>
            <a:r>
              <a:rPr lang="en-GB" dirty="0" smtClean="0"/>
              <a:t>And </a:t>
            </a:r>
            <a:r>
              <a:rPr lang="en-GB" dirty="0"/>
              <a:t>inasmuch as they cannot so live, while they do remain together there must be the position of </a:t>
            </a:r>
            <a:r>
              <a:rPr lang="en-GB" dirty="0" smtClean="0"/>
              <a:t>superior</a:t>
            </a:r>
          </a:p>
          <a:p>
            <a:r>
              <a:rPr lang="en-GB" dirty="0" smtClean="0"/>
              <a:t> </a:t>
            </a:r>
            <a:r>
              <a:rPr lang="en-GB" dirty="0"/>
              <a:t>and inferior, and I as much as any other man am in </a:t>
            </a:r>
            <a:r>
              <a:rPr lang="en-GB" dirty="0" smtClean="0"/>
              <a:t>favour </a:t>
            </a:r>
            <a:r>
              <a:rPr lang="en-GB" dirty="0"/>
              <a:t>of having the superior position assigned to </a:t>
            </a:r>
            <a:r>
              <a:rPr lang="en-GB" dirty="0" smtClean="0"/>
              <a:t>the</a:t>
            </a:r>
          </a:p>
          <a:p>
            <a:r>
              <a:rPr lang="en-GB" dirty="0" smtClean="0"/>
              <a:t> </a:t>
            </a:r>
            <a:r>
              <a:rPr lang="en-GB" dirty="0"/>
              <a:t>white race."</a:t>
            </a:r>
          </a:p>
        </p:txBody>
      </p:sp>
      <p:sp>
        <p:nvSpPr>
          <p:cNvPr id="3" name="TextBox 2"/>
          <p:cNvSpPr txBox="1"/>
          <p:nvPr/>
        </p:nvSpPr>
        <p:spPr>
          <a:xfrm>
            <a:off x="2895600" y="6212541"/>
            <a:ext cx="480612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……………..His views will change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5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102" y="3465922"/>
            <a:ext cx="8911687" cy="1280890"/>
          </a:xfrm>
        </p:spPr>
        <p:txBody>
          <a:bodyPr/>
          <a:lstStyle/>
          <a:p>
            <a:pPr algn="ctr"/>
            <a:r>
              <a:rPr lang="en-GB" dirty="0" smtClean="0"/>
              <a:t>John Brown’s Revolution</a:t>
            </a:r>
            <a:endParaRPr lang="en-GB" dirty="0"/>
          </a:p>
        </p:txBody>
      </p:sp>
    </p:spTree>
    <p:extLst>
      <p:ext uri="{BB962C8B-B14F-4D97-AF65-F5344CB8AC3E}">
        <p14:creationId xmlns:p14="http://schemas.microsoft.com/office/powerpoint/2010/main" val="32306602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4" y="1541929"/>
            <a:ext cx="5298140" cy="53160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566031" y="337239"/>
            <a:ext cx="8911687" cy="1280890"/>
          </a:xfrm>
        </p:spPr>
        <p:txBody>
          <a:bodyPr/>
          <a:lstStyle/>
          <a:p>
            <a:r>
              <a:rPr lang="en-GB" dirty="0" smtClean="0"/>
              <a:t>John Brown….continued</a:t>
            </a:r>
            <a:endParaRPr lang="en-GB" dirty="0"/>
          </a:p>
        </p:txBody>
      </p:sp>
      <p:sp>
        <p:nvSpPr>
          <p:cNvPr id="5" name="TextBox 4"/>
          <p:cNvSpPr txBox="1"/>
          <p:nvPr/>
        </p:nvSpPr>
        <p:spPr>
          <a:xfrm>
            <a:off x="1828800" y="1048870"/>
            <a:ext cx="2055371" cy="369332"/>
          </a:xfrm>
          <a:prstGeom prst="rect">
            <a:avLst/>
          </a:prstGeom>
          <a:noFill/>
        </p:spPr>
        <p:txBody>
          <a:bodyPr wrap="none" rtlCol="0">
            <a:spAutoFit/>
          </a:bodyPr>
          <a:lstStyle/>
          <a:p>
            <a:r>
              <a:rPr lang="en-GB" dirty="0" smtClean="0"/>
              <a:t>John Brown 1859</a:t>
            </a:r>
            <a:endParaRPr lang="en-GB" dirty="0"/>
          </a:p>
        </p:txBody>
      </p:sp>
      <p:sp>
        <p:nvSpPr>
          <p:cNvPr id="6" name="TextBox 5"/>
          <p:cNvSpPr txBox="1"/>
          <p:nvPr/>
        </p:nvSpPr>
        <p:spPr>
          <a:xfrm>
            <a:off x="5853953" y="1057835"/>
            <a:ext cx="6338047" cy="923330"/>
          </a:xfrm>
          <a:prstGeom prst="rect">
            <a:avLst/>
          </a:prstGeom>
          <a:noFill/>
        </p:spPr>
        <p:txBody>
          <a:bodyPr wrap="square" rtlCol="0">
            <a:spAutoFit/>
          </a:bodyPr>
          <a:lstStyle/>
          <a:p>
            <a:r>
              <a:rPr lang="en-GB" dirty="0" smtClean="0"/>
              <a:t>Retreats from Kansas after ‘battle of Oswatomie”</a:t>
            </a:r>
          </a:p>
          <a:p>
            <a:r>
              <a:rPr lang="en-GB" dirty="0" smtClean="0"/>
              <a:t>In 1856 …on the run from Southern pro slavers</a:t>
            </a:r>
          </a:p>
          <a:p>
            <a:r>
              <a:rPr lang="en-GB" dirty="0" smtClean="0"/>
              <a:t>…and Federal Government for murders. Grows beard</a:t>
            </a:r>
            <a:endParaRPr lang="en-GB" dirty="0"/>
          </a:p>
        </p:txBody>
      </p:sp>
      <p:sp>
        <p:nvSpPr>
          <p:cNvPr id="8" name="TextBox 7"/>
          <p:cNvSpPr txBox="1"/>
          <p:nvPr/>
        </p:nvSpPr>
        <p:spPr>
          <a:xfrm>
            <a:off x="5773270" y="2384612"/>
            <a:ext cx="5360763" cy="923330"/>
          </a:xfrm>
          <a:prstGeom prst="rect">
            <a:avLst/>
          </a:prstGeom>
          <a:noFill/>
        </p:spPr>
        <p:txBody>
          <a:bodyPr wrap="none" rtlCol="0">
            <a:spAutoFit/>
          </a:bodyPr>
          <a:lstStyle/>
          <a:p>
            <a:r>
              <a:rPr lang="en-GB" dirty="0" smtClean="0"/>
              <a:t>The idea: seize federal arsenal at Harpers Ferry</a:t>
            </a:r>
          </a:p>
          <a:p>
            <a:r>
              <a:rPr lang="en-GB" dirty="0" smtClean="0"/>
              <a:t>And summon slaves to rise up and kill masters,,</a:t>
            </a:r>
          </a:p>
          <a:p>
            <a:r>
              <a:rPr lang="en-GB" dirty="0" smtClean="0"/>
              <a:t>March south…..uprising all plantations</a:t>
            </a:r>
            <a:endParaRPr lang="en-GB" dirty="0"/>
          </a:p>
        </p:txBody>
      </p:sp>
      <p:sp>
        <p:nvSpPr>
          <p:cNvPr id="9" name="TextBox 8"/>
          <p:cNvSpPr txBox="1"/>
          <p:nvPr/>
        </p:nvSpPr>
        <p:spPr>
          <a:xfrm>
            <a:off x="5853953" y="3594846"/>
            <a:ext cx="6107762" cy="1477328"/>
          </a:xfrm>
          <a:prstGeom prst="rect">
            <a:avLst/>
          </a:prstGeom>
          <a:noFill/>
        </p:spPr>
        <p:txBody>
          <a:bodyPr wrap="none" rtlCol="0">
            <a:spAutoFit/>
          </a:bodyPr>
          <a:lstStyle/>
          <a:p>
            <a:r>
              <a:rPr lang="en-GB" dirty="0" smtClean="0"/>
              <a:t>Secures funding from “Secret Six". Wealthy</a:t>
            </a:r>
          </a:p>
          <a:p>
            <a:r>
              <a:rPr lang="en-GB" dirty="0" smtClean="0"/>
              <a:t>Abolitionists….meets Frederick Douglas, Garrison</a:t>
            </a:r>
          </a:p>
          <a:p>
            <a:r>
              <a:rPr lang="en-GB" dirty="0" smtClean="0"/>
              <a:t>Harriet Tubman. William Garrison…considers plan</a:t>
            </a:r>
          </a:p>
          <a:p>
            <a:r>
              <a:rPr lang="en-GB" dirty="0" smtClean="0"/>
              <a:t>Suicidal….goes to Canada To recruit black runaways</a:t>
            </a:r>
          </a:p>
          <a:p>
            <a:r>
              <a:rPr lang="en-GB" dirty="0" smtClean="0"/>
              <a:t>….few join</a:t>
            </a:r>
            <a:endParaRPr lang="en-GB" dirty="0"/>
          </a:p>
        </p:txBody>
      </p:sp>
      <p:sp>
        <p:nvSpPr>
          <p:cNvPr id="11" name="TextBox 10"/>
          <p:cNvSpPr txBox="1"/>
          <p:nvPr/>
        </p:nvSpPr>
        <p:spPr>
          <a:xfrm>
            <a:off x="5853954" y="5576082"/>
            <a:ext cx="5378395" cy="923330"/>
          </a:xfrm>
          <a:prstGeom prst="rect">
            <a:avLst/>
          </a:prstGeom>
          <a:noFill/>
        </p:spPr>
        <p:txBody>
          <a:bodyPr wrap="none" rtlCol="0">
            <a:spAutoFit/>
          </a:bodyPr>
          <a:lstStyle/>
          <a:p>
            <a:r>
              <a:rPr lang="en-GB" dirty="0" smtClean="0"/>
              <a:t>Returns to Kansas with 5 sons…..raid…rescues</a:t>
            </a:r>
          </a:p>
          <a:p>
            <a:r>
              <a:rPr lang="en-GB" dirty="0" smtClean="0"/>
              <a:t>11 slaves…assembles ‘army’ of 25 (including 4 </a:t>
            </a:r>
          </a:p>
          <a:p>
            <a:r>
              <a:rPr lang="en-GB" dirty="0" smtClean="0"/>
              <a:t>Free blacks and heads for Harpers Ferry</a:t>
            </a:r>
          </a:p>
        </p:txBody>
      </p:sp>
    </p:spTree>
    <p:extLst>
      <p:ext uri="{BB962C8B-B14F-4D97-AF65-F5344CB8AC3E}">
        <p14:creationId xmlns:p14="http://schemas.microsoft.com/office/powerpoint/2010/main" val="36848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90" y="0"/>
            <a:ext cx="8911687" cy="1280890"/>
          </a:xfrm>
        </p:spPr>
        <p:txBody>
          <a:bodyPr/>
          <a:lstStyle/>
          <a:p>
            <a:r>
              <a:rPr lang="en-GB" dirty="0" smtClean="0"/>
              <a:t>Harper’s Ferry West Virginia</a:t>
            </a:r>
            <a:endParaRPr lang="en-GB" dirty="0"/>
          </a:p>
        </p:txBody>
      </p:sp>
      <p:pic>
        <p:nvPicPr>
          <p:cNvPr id="9218" name="Picture 2" descr="Aerial view of Harpers Ferry from Maryland Heights at the confluence of the Shenandoah (left) and Potomac ri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41" y="726142"/>
            <a:ext cx="12027459" cy="6131858"/>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p:cNvSpPr/>
          <p:nvPr/>
        </p:nvSpPr>
        <p:spPr>
          <a:xfrm>
            <a:off x="5629836" y="1801906"/>
            <a:ext cx="385482" cy="5827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5289177" y="1129553"/>
            <a:ext cx="1010213" cy="369332"/>
          </a:xfrm>
          <a:prstGeom prst="rect">
            <a:avLst/>
          </a:prstGeom>
          <a:solidFill>
            <a:schemeClr val="bg1"/>
          </a:solidFill>
        </p:spPr>
        <p:txBody>
          <a:bodyPr wrap="none" rtlCol="0">
            <a:spAutoFit/>
          </a:bodyPr>
          <a:lstStyle/>
          <a:p>
            <a:r>
              <a:rPr lang="en-GB" dirty="0" smtClean="0"/>
              <a:t>Arsenal</a:t>
            </a:r>
            <a:endParaRPr lang="en-GB" dirty="0"/>
          </a:p>
        </p:txBody>
      </p:sp>
    </p:spTree>
    <p:extLst>
      <p:ext uri="{BB962C8B-B14F-4D97-AF65-F5344CB8AC3E}">
        <p14:creationId xmlns:p14="http://schemas.microsoft.com/office/powerpoint/2010/main" val="162701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560" y="77262"/>
            <a:ext cx="8911687" cy="1280890"/>
          </a:xfrm>
        </p:spPr>
        <p:txBody>
          <a:bodyPr/>
          <a:lstStyle/>
          <a:p>
            <a:pPr algn="ctr"/>
            <a:r>
              <a:rPr lang="en-GB" dirty="0" smtClean="0"/>
              <a:t>Harpers Ferry October 16-19 1859</a:t>
            </a:r>
            <a:endParaRPr lang="en-GB" dirty="0"/>
          </a:p>
        </p:txBody>
      </p:sp>
      <p:pic>
        <p:nvPicPr>
          <p:cNvPr id="8194" name="Picture 2" descr="https://upload.wikimedia.org/wikipedia/commons/thumb/4/42/HWFireHouseBrown.jpg/300px-HWFireHouseBr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4753"/>
            <a:ext cx="8659906" cy="60332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76447" y="950258"/>
            <a:ext cx="3254417" cy="646331"/>
          </a:xfrm>
          <a:prstGeom prst="rect">
            <a:avLst/>
          </a:prstGeom>
          <a:noFill/>
        </p:spPr>
        <p:txBody>
          <a:bodyPr wrap="none" rtlCol="0">
            <a:spAutoFit/>
          </a:bodyPr>
          <a:lstStyle/>
          <a:p>
            <a:r>
              <a:rPr lang="en-GB" dirty="0" smtClean="0"/>
              <a:t>Arsenal..100,000 muskets</a:t>
            </a:r>
          </a:p>
          <a:p>
            <a:r>
              <a:rPr lang="en-GB" dirty="0" smtClean="0"/>
              <a:t>Stored….1 night watchman</a:t>
            </a:r>
            <a:endParaRPr lang="en-GB" dirty="0"/>
          </a:p>
        </p:txBody>
      </p:sp>
      <p:sp>
        <p:nvSpPr>
          <p:cNvPr id="5" name="TextBox 4"/>
          <p:cNvSpPr txBox="1"/>
          <p:nvPr/>
        </p:nvSpPr>
        <p:spPr>
          <a:xfrm>
            <a:off x="8623394" y="1963271"/>
            <a:ext cx="3568606" cy="1754326"/>
          </a:xfrm>
          <a:prstGeom prst="rect">
            <a:avLst/>
          </a:prstGeom>
          <a:noFill/>
        </p:spPr>
        <p:txBody>
          <a:bodyPr wrap="none" rtlCol="0">
            <a:spAutoFit/>
          </a:bodyPr>
          <a:lstStyle/>
          <a:p>
            <a:r>
              <a:rPr lang="en-GB" dirty="0" smtClean="0"/>
              <a:t>Brown’s army seizes arsenal</a:t>
            </a:r>
          </a:p>
          <a:p>
            <a:r>
              <a:rPr lang="en-GB" dirty="0" smtClean="0"/>
              <a:t>And waits for slave rising</a:t>
            </a:r>
          </a:p>
          <a:p>
            <a:r>
              <a:rPr lang="en-GB" dirty="0" smtClean="0"/>
              <a:t>…expect  1,500 next day</a:t>
            </a:r>
          </a:p>
          <a:p>
            <a:r>
              <a:rPr lang="en-GB" dirty="0" smtClean="0"/>
              <a:t>…allow train through town</a:t>
            </a:r>
          </a:p>
          <a:p>
            <a:r>
              <a:rPr lang="en-GB" dirty="0" smtClean="0"/>
              <a:t>Alert telegraphed across state</a:t>
            </a:r>
          </a:p>
          <a:p>
            <a:endParaRPr lang="en-GB" dirty="0"/>
          </a:p>
        </p:txBody>
      </p:sp>
      <p:sp>
        <p:nvSpPr>
          <p:cNvPr id="6" name="TextBox 5"/>
          <p:cNvSpPr txBox="1"/>
          <p:nvPr/>
        </p:nvSpPr>
        <p:spPr>
          <a:xfrm>
            <a:off x="8785298" y="4796116"/>
            <a:ext cx="3406702" cy="1477328"/>
          </a:xfrm>
          <a:prstGeom prst="rect">
            <a:avLst/>
          </a:prstGeom>
          <a:noFill/>
        </p:spPr>
        <p:txBody>
          <a:bodyPr wrap="none" rtlCol="0">
            <a:spAutoFit/>
          </a:bodyPr>
          <a:lstStyle/>
          <a:p>
            <a:r>
              <a:rPr lang="en-GB" dirty="0" smtClean="0"/>
              <a:t>State calls in US Marines</a:t>
            </a:r>
          </a:p>
          <a:p>
            <a:r>
              <a:rPr lang="en-GB" dirty="0" smtClean="0"/>
              <a:t>Led by Robert e Lee…</a:t>
            </a:r>
          </a:p>
          <a:p>
            <a:r>
              <a:rPr lang="en-GB" dirty="0" smtClean="0"/>
              <a:t>Storm building 10 Brown’s</a:t>
            </a:r>
          </a:p>
          <a:p>
            <a:r>
              <a:rPr lang="en-GB" dirty="0" smtClean="0"/>
              <a:t>Men &amp; 1 marine killed. Brown</a:t>
            </a:r>
          </a:p>
          <a:p>
            <a:r>
              <a:rPr lang="en-GB" dirty="0" smtClean="0"/>
              <a:t>+ 5 captured, 5 escape</a:t>
            </a:r>
          </a:p>
        </p:txBody>
      </p:sp>
      <p:sp>
        <p:nvSpPr>
          <p:cNvPr id="7" name="TextBox 6"/>
          <p:cNvSpPr txBox="1"/>
          <p:nvPr/>
        </p:nvSpPr>
        <p:spPr>
          <a:xfrm>
            <a:off x="8668871" y="3801035"/>
            <a:ext cx="3523129" cy="646331"/>
          </a:xfrm>
          <a:prstGeom prst="rect">
            <a:avLst/>
          </a:prstGeom>
          <a:noFill/>
        </p:spPr>
        <p:txBody>
          <a:bodyPr wrap="square" rtlCol="0">
            <a:spAutoFit/>
          </a:bodyPr>
          <a:lstStyle/>
          <a:p>
            <a:r>
              <a:rPr lang="en-GB" dirty="0" smtClean="0"/>
              <a:t>Local residents surround</a:t>
            </a:r>
          </a:p>
          <a:p>
            <a:r>
              <a:rPr lang="en-GB" dirty="0" smtClean="0"/>
              <a:t>Arsenal…gun battle 4 killed</a:t>
            </a:r>
            <a:endParaRPr lang="en-GB" dirty="0"/>
          </a:p>
        </p:txBody>
      </p:sp>
    </p:spTree>
    <p:extLst>
      <p:ext uri="{BB962C8B-B14F-4D97-AF65-F5344CB8AC3E}">
        <p14:creationId xmlns:p14="http://schemas.microsoft.com/office/powerpoint/2010/main" val="14997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514" y="0"/>
            <a:ext cx="8911687" cy="1280890"/>
          </a:xfrm>
        </p:spPr>
        <p:txBody>
          <a:bodyPr/>
          <a:lstStyle/>
          <a:p>
            <a:r>
              <a:rPr lang="en-GB" dirty="0" smtClean="0"/>
              <a:t>John Brown execution, December 1859</a:t>
            </a:r>
            <a:endParaRPr lang="en-GB" dirty="0"/>
          </a:p>
        </p:txBody>
      </p:sp>
      <p:pic>
        <p:nvPicPr>
          <p:cNvPr id="4" name="Picture 3"/>
          <p:cNvPicPr>
            <a:picLocks noChangeAspect="1"/>
          </p:cNvPicPr>
          <p:nvPr/>
        </p:nvPicPr>
        <p:blipFill>
          <a:blip r:embed="rId2"/>
          <a:stretch>
            <a:fillRect/>
          </a:stretch>
        </p:blipFill>
        <p:spPr>
          <a:xfrm>
            <a:off x="163606" y="932330"/>
            <a:ext cx="7546041" cy="5925672"/>
          </a:xfrm>
          <a:prstGeom prst="rect">
            <a:avLst/>
          </a:prstGeom>
        </p:spPr>
      </p:pic>
      <p:sp>
        <p:nvSpPr>
          <p:cNvPr id="5" name="TextBox 4"/>
          <p:cNvSpPr txBox="1"/>
          <p:nvPr/>
        </p:nvSpPr>
        <p:spPr>
          <a:xfrm>
            <a:off x="8265458" y="914401"/>
            <a:ext cx="3211135" cy="923330"/>
          </a:xfrm>
          <a:prstGeom prst="rect">
            <a:avLst/>
          </a:prstGeom>
          <a:noFill/>
        </p:spPr>
        <p:txBody>
          <a:bodyPr wrap="none" rtlCol="0">
            <a:spAutoFit/>
          </a:bodyPr>
          <a:lstStyle/>
          <a:p>
            <a:r>
              <a:rPr lang="en-GB" dirty="0" smtClean="0"/>
              <a:t>Trial a national sensation</a:t>
            </a:r>
          </a:p>
          <a:p>
            <a:r>
              <a:rPr lang="en-GB" dirty="0" smtClean="0"/>
              <a:t>..newspapers, telegraphed</a:t>
            </a:r>
          </a:p>
          <a:p>
            <a:r>
              <a:rPr lang="en-GB" dirty="0" smtClean="0"/>
              <a:t>Across country</a:t>
            </a:r>
            <a:endParaRPr lang="en-GB" dirty="0"/>
          </a:p>
        </p:txBody>
      </p:sp>
      <p:sp>
        <p:nvSpPr>
          <p:cNvPr id="6" name="TextBox 5"/>
          <p:cNvSpPr txBox="1"/>
          <p:nvPr/>
        </p:nvSpPr>
        <p:spPr>
          <a:xfrm>
            <a:off x="8155560" y="1981200"/>
            <a:ext cx="3857146" cy="923330"/>
          </a:xfrm>
          <a:prstGeom prst="rect">
            <a:avLst/>
          </a:prstGeom>
          <a:noFill/>
        </p:spPr>
        <p:txBody>
          <a:bodyPr wrap="none" rtlCol="0">
            <a:spAutoFit/>
          </a:bodyPr>
          <a:lstStyle/>
          <a:p>
            <a:r>
              <a:rPr lang="en-GB" dirty="0" smtClean="0"/>
              <a:t>Brown gives interviews to </a:t>
            </a:r>
          </a:p>
          <a:p>
            <a:r>
              <a:rPr lang="en-GB" dirty="0" smtClean="0"/>
              <a:t>Press….hero and martyr to North,</a:t>
            </a:r>
          </a:p>
          <a:p>
            <a:r>
              <a:rPr lang="en-GB" dirty="0" smtClean="0"/>
              <a:t>Terrorist to South</a:t>
            </a:r>
          </a:p>
        </p:txBody>
      </p:sp>
      <p:sp>
        <p:nvSpPr>
          <p:cNvPr id="7" name="TextBox 6"/>
          <p:cNvSpPr txBox="1"/>
          <p:nvPr/>
        </p:nvSpPr>
        <p:spPr>
          <a:xfrm>
            <a:off x="8009445" y="4168587"/>
            <a:ext cx="4182555" cy="2308324"/>
          </a:xfrm>
          <a:prstGeom prst="rect">
            <a:avLst/>
          </a:prstGeom>
          <a:noFill/>
        </p:spPr>
        <p:txBody>
          <a:bodyPr wrap="none" rtlCol="0">
            <a:spAutoFit/>
          </a:bodyPr>
          <a:lstStyle/>
          <a:p>
            <a:r>
              <a:rPr lang="en-GB" dirty="0"/>
              <a:t>I...am now quite certain that </a:t>
            </a:r>
            <a:r>
              <a:rPr lang="en-GB" dirty="0" smtClean="0"/>
              <a:t>the</a:t>
            </a:r>
          </a:p>
          <a:p>
            <a:r>
              <a:rPr lang="en-GB" dirty="0" smtClean="0"/>
              <a:t> </a:t>
            </a:r>
            <a:r>
              <a:rPr lang="en-GB" dirty="0"/>
              <a:t>crimes of this guilty land can </a:t>
            </a:r>
            <a:r>
              <a:rPr lang="en-GB" dirty="0" smtClean="0"/>
              <a:t>never</a:t>
            </a:r>
          </a:p>
          <a:p>
            <a:r>
              <a:rPr lang="en-GB" dirty="0" smtClean="0"/>
              <a:t> </a:t>
            </a:r>
            <a:r>
              <a:rPr lang="en-GB" dirty="0"/>
              <a:t>be purged away but with blood. </a:t>
            </a:r>
            <a:endParaRPr lang="en-GB" dirty="0" smtClean="0"/>
          </a:p>
          <a:p>
            <a:r>
              <a:rPr lang="en-GB" dirty="0" smtClean="0"/>
              <a:t>I </a:t>
            </a:r>
            <a:r>
              <a:rPr lang="en-GB" dirty="0"/>
              <a:t>had, as I now think, vainly </a:t>
            </a:r>
            <a:r>
              <a:rPr lang="en-GB" dirty="0" smtClean="0"/>
              <a:t>flattered</a:t>
            </a:r>
          </a:p>
          <a:p>
            <a:r>
              <a:rPr lang="en-GB" dirty="0" smtClean="0"/>
              <a:t> </a:t>
            </a:r>
            <a:r>
              <a:rPr lang="en-GB" dirty="0"/>
              <a:t>myself that without very </a:t>
            </a:r>
            <a:r>
              <a:rPr lang="en-GB" dirty="0" smtClean="0"/>
              <a:t>much</a:t>
            </a:r>
          </a:p>
          <a:p>
            <a:r>
              <a:rPr lang="en-GB" dirty="0" smtClean="0"/>
              <a:t> </a:t>
            </a:r>
            <a:r>
              <a:rPr lang="en-GB" dirty="0"/>
              <a:t>bloodshed, it might be done."</a:t>
            </a:r>
          </a:p>
          <a:p>
            <a:r>
              <a:rPr lang="en-GB" dirty="0"/>
              <a:t/>
            </a:r>
            <a:br>
              <a:rPr lang="en-GB" dirty="0"/>
            </a:br>
            <a:endParaRPr lang="en-GB" dirty="0"/>
          </a:p>
        </p:txBody>
      </p:sp>
      <p:sp>
        <p:nvSpPr>
          <p:cNvPr id="8" name="TextBox 7"/>
          <p:cNvSpPr txBox="1"/>
          <p:nvPr/>
        </p:nvSpPr>
        <p:spPr>
          <a:xfrm>
            <a:off x="8051123" y="3128684"/>
            <a:ext cx="4140877" cy="646331"/>
          </a:xfrm>
          <a:prstGeom prst="rect">
            <a:avLst/>
          </a:prstGeom>
          <a:noFill/>
        </p:spPr>
        <p:txBody>
          <a:bodyPr wrap="none" rtlCol="0">
            <a:spAutoFit/>
          </a:bodyPr>
          <a:lstStyle/>
          <a:p>
            <a:r>
              <a:rPr lang="en-GB" dirty="0"/>
              <a:t>'there are moments when men </a:t>
            </a:r>
            <a:r>
              <a:rPr lang="en-GB" dirty="0" smtClean="0"/>
              <a:t>can</a:t>
            </a:r>
          </a:p>
          <a:p>
            <a:r>
              <a:rPr lang="en-GB" dirty="0" smtClean="0"/>
              <a:t> </a:t>
            </a:r>
            <a:r>
              <a:rPr lang="en-GB" dirty="0"/>
              <a:t>do more </a:t>
            </a:r>
            <a:r>
              <a:rPr lang="en-GB" dirty="0" smtClean="0"/>
              <a:t>dead than </a:t>
            </a:r>
            <a:r>
              <a:rPr lang="en-GB" dirty="0"/>
              <a:t>alive.'</a:t>
            </a:r>
          </a:p>
        </p:txBody>
      </p:sp>
    </p:spTree>
    <p:extLst>
      <p:ext uri="{BB962C8B-B14F-4D97-AF65-F5344CB8AC3E}">
        <p14:creationId xmlns:p14="http://schemas.microsoft.com/office/powerpoint/2010/main" val="51859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484" y="0"/>
            <a:ext cx="9505482" cy="1280890"/>
          </a:xfrm>
        </p:spPr>
        <p:txBody>
          <a:bodyPr/>
          <a:lstStyle/>
          <a:p>
            <a:r>
              <a:rPr lang="en-GB" dirty="0" smtClean="0"/>
              <a:t>Public event….watched by 2,000 soldiers</a:t>
            </a:r>
            <a:br>
              <a:rPr lang="en-GB" dirty="0" smtClean="0"/>
            </a:br>
            <a:r>
              <a:rPr lang="en-GB" dirty="0" smtClean="0"/>
              <a:t>….and press</a:t>
            </a:r>
            <a:endParaRPr lang="en-GB" dirty="0"/>
          </a:p>
        </p:txBody>
      </p:sp>
      <p:pic>
        <p:nvPicPr>
          <p:cNvPr id="4" name="Picture 3"/>
          <p:cNvPicPr>
            <a:picLocks noChangeAspect="1"/>
          </p:cNvPicPr>
          <p:nvPr/>
        </p:nvPicPr>
        <p:blipFill>
          <a:blip r:embed="rId2"/>
          <a:stretch>
            <a:fillRect/>
          </a:stretch>
        </p:blipFill>
        <p:spPr>
          <a:xfrm>
            <a:off x="1" y="1353671"/>
            <a:ext cx="11994776" cy="5504329"/>
          </a:xfrm>
          <a:prstGeom prst="rect">
            <a:avLst/>
          </a:prstGeom>
        </p:spPr>
      </p:pic>
    </p:spTree>
    <p:extLst>
      <p:ext uri="{BB962C8B-B14F-4D97-AF65-F5344CB8AC3E}">
        <p14:creationId xmlns:p14="http://schemas.microsoft.com/office/powerpoint/2010/main" val="35253123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243" y="3250769"/>
            <a:ext cx="8911687" cy="1280890"/>
          </a:xfrm>
        </p:spPr>
        <p:txBody>
          <a:bodyPr/>
          <a:lstStyle/>
          <a:p>
            <a:pPr algn="ctr"/>
            <a:r>
              <a:rPr lang="en-GB" dirty="0" smtClean="0"/>
              <a:t>Election of 1860</a:t>
            </a:r>
            <a:endParaRPr lang="en-GB" dirty="0"/>
          </a:p>
        </p:txBody>
      </p:sp>
    </p:spTree>
    <p:extLst>
      <p:ext uri="{BB962C8B-B14F-4D97-AF65-F5344CB8AC3E}">
        <p14:creationId xmlns:p14="http://schemas.microsoft.com/office/powerpoint/2010/main" val="10606852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258" y="1147482"/>
            <a:ext cx="12003741" cy="5611905"/>
          </a:xfrm>
        </p:spPr>
        <p:txBody>
          <a:bodyPr>
            <a:normAutofit/>
          </a:bodyPr>
          <a:lstStyle/>
          <a:p>
            <a:r>
              <a:rPr lang="en-GB" sz="2400" dirty="0" smtClean="0">
                <a:latin typeface="Arial" panose="020B0604020202020204" pitchFamily="34" charset="0"/>
                <a:cs typeface="Arial" panose="020B0604020202020204" pitchFamily="34" charset="0"/>
              </a:rPr>
              <a:t>Democrats splits into North and South</a:t>
            </a:r>
          </a:p>
          <a:p>
            <a:pPr lvl="1"/>
            <a:r>
              <a:rPr lang="en-GB" sz="2000" dirty="0">
                <a:latin typeface="Arial" panose="020B0604020202020204" pitchFamily="34" charset="0"/>
                <a:cs typeface="Arial" panose="020B0604020202020204" pitchFamily="34" charset="0"/>
              </a:rPr>
              <a:t>North….Catholics unemployed, want government </a:t>
            </a:r>
            <a:r>
              <a:rPr lang="en-GB" sz="2000" dirty="0" smtClean="0">
                <a:latin typeface="Arial" panose="020B0604020202020204" pitchFamily="34" charset="0"/>
                <a:cs typeface="Arial" panose="020B0604020202020204" pitchFamily="34" charset="0"/>
              </a:rPr>
              <a:t>intervention. Picks Steven Douglas “Little Giant”</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South…King Cotton…indifferent to North…seek slavery </a:t>
            </a:r>
            <a:r>
              <a:rPr lang="en-GB" sz="2000" dirty="0" smtClean="0">
                <a:latin typeface="Arial" panose="020B0604020202020204" pitchFamily="34" charset="0"/>
                <a:cs typeface="Arial" panose="020B0604020202020204" pitchFamily="34" charset="0"/>
              </a:rPr>
              <a:t>expansion. Picks </a:t>
            </a:r>
            <a:r>
              <a:rPr lang="en-GB" sz="2000" dirty="0" smtClean="0">
                <a:latin typeface="Arial" panose="020B0604020202020204" pitchFamily="34" charset="0"/>
                <a:cs typeface="Arial" panose="020B0604020202020204" pitchFamily="34" charset="0"/>
              </a:rPr>
              <a:t>Southern </a:t>
            </a:r>
            <a:r>
              <a:rPr lang="en-GB" sz="2000" dirty="0" smtClean="0">
                <a:latin typeface="Arial" panose="020B0604020202020204" pitchFamily="34" charset="0"/>
                <a:cs typeface="Arial" panose="020B0604020202020204" pitchFamily="34" charset="0"/>
              </a:rPr>
              <a:t>Slave Owner</a:t>
            </a:r>
            <a:endParaRPr lang="en-GB" sz="2000" dirty="0">
              <a:latin typeface="Arial" panose="020B0604020202020204" pitchFamily="34" charset="0"/>
              <a:cs typeface="Arial" panose="020B0604020202020204" pitchFamily="34" charset="0"/>
            </a:endParaRPr>
          </a:p>
          <a:p>
            <a:pPr lvl="1"/>
            <a:endParaRPr lang="en-GB" dirty="0"/>
          </a:p>
          <a:p>
            <a:r>
              <a:rPr lang="en-GB" sz="2400" dirty="0">
                <a:latin typeface="Arial" panose="020B0604020202020204" pitchFamily="34" charset="0"/>
                <a:cs typeface="Arial" panose="020B0604020202020204" pitchFamily="34" charset="0"/>
              </a:rPr>
              <a:t>Republicans</a:t>
            </a:r>
          </a:p>
          <a:p>
            <a:pPr lvl="1"/>
            <a:r>
              <a:rPr lang="en-GB" sz="2000" dirty="0">
                <a:latin typeface="Arial" panose="020B0604020202020204" pitchFamily="34" charset="0"/>
                <a:cs typeface="Arial" panose="020B0604020202020204" pitchFamily="34" charset="0"/>
              </a:rPr>
              <a:t>Seek to avoid </a:t>
            </a:r>
            <a:r>
              <a:rPr lang="en-GB" sz="2000" dirty="0">
                <a:latin typeface="Arial" panose="020B0604020202020204" pitchFamily="34" charset="0"/>
                <a:cs typeface="Arial" panose="020B0604020202020204" pitchFamily="34" charset="0"/>
              </a:rPr>
              <a:t>appearing </a:t>
            </a:r>
            <a:r>
              <a:rPr lang="en-GB" sz="2000" dirty="0">
                <a:latin typeface="Arial" panose="020B0604020202020204" pitchFamily="34" charset="0"/>
                <a:cs typeface="Arial" panose="020B0604020202020204" pitchFamily="34" charset="0"/>
              </a:rPr>
              <a:t>too radical….can’t agree. Multiple ballots</a:t>
            </a:r>
          </a:p>
          <a:p>
            <a:pPr lvl="1"/>
            <a:r>
              <a:rPr lang="en-GB" sz="2000" dirty="0">
                <a:latin typeface="Arial" panose="020B0604020202020204" pitchFamily="34" charset="0"/>
                <a:cs typeface="Arial" panose="020B0604020202020204" pitchFamily="34" charset="0"/>
              </a:rPr>
              <a:t>Select Lincoln ..moderate, promise of high tariffs, no slavery expansion</a:t>
            </a:r>
          </a:p>
          <a:p>
            <a:pPr lvl="1"/>
            <a:endParaRPr lang="en-GB" dirty="0" smtClean="0"/>
          </a:p>
          <a:p>
            <a:r>
              <a:rPr lang="en-GB" sz="2400" dirty="0">
                <a:latin typeface="Arial" panose="020B0604020202020204" pitchFamily="34" charset="0"/>
                <a:cs typeface="Arial" panose="020B0604020202020204" pitchFamily="34" charset="0"/>
              </a:rPr>
              <a:t>Know Nothings…collapse…reform as “Constitutional Union” Party</a:t>
            </a:r>
          </a:p>
          <a:p>
            <a:pPr lvl="1"/>
            <a:r>
              <a:rPr lang="en-GB" sz="2000" dirty="0">
                <a:latin typeface="Arial" panose="020B0604020202020204" pitchFamily="34" charset="0"/>
                <a:cs typeface="Arial" panose="020B0604020202020204" pitchFamily="34" charset="0"/>
              </a:rPr>
              <a:t>Avoid mentioning slavery</a:t>
            </a:r>
          </a:p>
          <a:p>
            <a:pPr lvl="1"/>
            <a:r>
              <a:rPr lang="en-GB" sz="2000" dirty="0">
                <a:latin typeface="Arial" panose="020B0604020202020204" pitchFamily="34" charset="0"/>
                <a:cs typeface="Arial" panose="020B0604020202020204" pitchFamily="34" charset="0"/>
              </a:rPr>
              <a:t>One idea….reduce Catholic immigration</a:t>
            </a:r>
          </a:p>
          <a:p>
            <a:pPr lvl="1"/>
            <a:endParaRPr lang="en-GB" dirty="0" smtClean="0"/>
          </a:p>
          <a:p>
            <a:pPr lvl="1"/>
            <a:endParaRPr lang="en-GB" dirty="0"/>
          </a:p>
        </p:txBody>
      </p:sp>
      <p:sp>
        <p:nvSpPr>
          <p:cNvPr id="4" name="Title 3"/>
          <p:cNvSpPr>
            <a:spLocks noGrp="1"/>
          </p:cNvSpPr>
          <p:nvPr>
            <p:ph type="title"/>
          </p:nvPr>
        </p:nvSpPr>
        <p:spPr>
          <a:xfrm>
            <a:off x="2368808" y="391028"/>
            <a:ext cx="8911687" cy="1280890"/>
          </a:xfrm>
        </p:spPr>
        <p:txBody>
          <a:bodyPr/>
          <a:lstStyle/>
          <a:p>
            <a:pPr algn="ctr"/>
            <a:r>
              <a:rPr lang="en-GB" dirty="0" smtClean="0"/>
              <a:t>Candidates</a:t>
            </a:r>
            <a:endParaRPr lang="en-GB" dirty="0"/>
          </a:p>
        </p:txBody>
      </p:sp>
    </p:spTree>
    <p:extLst>
      <p:ext uri="{BB962C8B-B14F-4D97-AF65-F5344CB8AC3E}">
        <p14:creationId xmlns:p14="http://schemas.microsoft.com/office/powerpoint/2010/main" val="252783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2595" y="0"/>
            <a:ext cx="8911687" cy="1280890"/>
          </a:xfrm>
        </p:spPr>
        <p:txBody>
          <a:bodyPr/>
          <a:lstStyle/>
          <a:p>
            <a:r>
              <a:rPr lang="en-GB" dirty="0" smtClean="0"/>
              <a:t>Slavery in the United States 1600-1820</a:t>
            </a:r>
            <a:endParaRPr lang="en-GB" dirty="0"/>
          </a:p>
        </p:txBody>
      </p:sp>
      <p:sp>
        <p:nvSpPr>
          <p:cNvPr id="3" name="Content Placeholder 2"/>
          <p:cNvSpPr>
            <a:spLocks noGrp="1"/>
          </p:cNvSpPr>
          <p:nvPr>
            <p:ph idx="1"/>
          </p:nvPr>
        </p:nvSpPr>
        <p:spPr>
          <a:xfrm>
            <a:off x="1550894" y="878541"/>
            <a:ext cx="10641106" cy="5979459"/>
          </a:xfrm>
        </p:spPr>
        <p:txBody>
          <a:bodyPr>
            <a:normAutofit fontScale="92500" lnSpcReduction="20000"/>
          </a:bodyPr>
          <a:lstStyle/>
          <a:p>
            <a:r>
              <a:rPr lang="en-GB" dirty="0" smtClean="0"/>
              <a:t>First slaves imported from Africa 1619</a:t>
            </a:r>
          </a:p>
          <a:p>
            <a:endParaRPr lang="en-GB" dirty="0"/>
          </a:p>
          <a:p>
            <a:r>
              <a:rPr lang="en-GB" dirty="0" smtClean="0"/>
              <a:t>1688 Quakers in Pennsylvania make “Petition against Slavery”</a:t>
            </a:r>
          </a:p>
          <a:p>
            <a:endParaRPr lang="en-GB" dirty="0"/>
          </a:p>
          <a:p>
            <a:r>
              <a:rPr lang="en-GB" dirty="0" smtClean="0"/>
              <a:t>1770 s- 1804 Second ‘Great Awakening” ‘Gradual abolition of slavery’ in Northern States– “</a:t>
            </a:r>
          </a:p>
          <a:p>
            <a:endParaRPr lang="en-GB" dirty="0"/>
          </a:p>
          <a:p>
            <a:r>
              <a:rPr lang="en-GB" dirty="0" smtClean="0"/>
              <a:t>1790’s + Introduction of cotton gin makes slavery economically viable</a:t>
            </a:r>
          </a:p>
          <a:p>
            <a:endParaRPr lang="en-GB" dirty="0"/>
          </a:p>
          <a:p>
            <a:r>
              <a:rPr lang="en-GB" dirty="0" smtClean="0"/>
              <a:t>1790-1803 Haitian Slave Revolt</a:t>
            </a:r>
          </a:p>
          <a:p>
            <a:endParaRPr lang="en-GB" dirty="0"/>
          </a:p>
          <a:p>
            <a:r>
              <a:rPr lang="en-GB" dirty="0" smtClean="0"/>
              <a:t>1807/ 08 British and  US bans Atlantic Slave Trade</a:t>
            </a:r>
          </a:p>
          <a:p>
            <a:endParaRPr lang="en-GB" dirty="0"/>
          </a:p>
          <a:p>
            <a:r>
              <a:rPr lang="en-GB" dirty="0" smtClean="0"/>
              <a:t>1816 Creation of American Colonisation Society</a:t>
            </a:r>
          </a:p>
          <a:p>
            <a:endParaRPr lang="en-GB" dirty="0"/>
          </a:p>
          <a:p>
            <a:r>
              <a:rPr lang="en-GB" dirty="0" smtClean="0"/>
              <a:t>1831 Nat Turner Revolt</a:t>
            </a:r>
          </a:p>
          <a:p>
            <a:endParaRPr lang="en-GB" dirty="0"/>
          </a:p>
          <a:p>
            <a:r>
              <a:rPr lang="en-GB" dirty="0" smtClean="0"/>
              <a:t>1833 British Empire Abolish slavery (with compensation to owners)</a:t>
            </a:r>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13598087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772" y="184840"/>
            <a:ext cx="8911687" cy="1280890"/>
          </a:xfrm>
        </p:spPr>
        <p:txBody>
          <a:bodyPr/>
          <a:lstStyle/>
          <a:p>
            <a:pPr algn="ctr"/>
            <a:r>
              <a:rPr lang="en-GB" dirty="0" smtClean="0"/>
              <a:t>The Campaign</a:t>
            </a:r>
            <a:endParaRPr lang="en-GB" dirty="0"/>
          </a:p>
        </p:txBody>
      </p:sp>
      <p:sp>
        <p:nvSpPr>
          <p:cNvPr id="3" name="Content Placeholder 2"/>
          <p:cNvSpPr>
            <a:spLocks noGrp="1"/>
          </p:cNvSpPr>
          <p:nvPr>
            <p:ph idx="1"/>
          </p:nvPr>
        </p:nvSpPr>
        <p:spPr>
          <a:xfrm>
            <a:off x="582908" y="1243172"/>
            <a:ext cx="11609092" cy="5835520"/>
          </a:xfrm>
        </p:spPr>
        <p:txBody>
          <a:bodyPr>
            <a:normAutofit fontScale="92500" lnSpcReduction="20000"/>
          </a:bodyPr>
          <a:lstStyle/>
          <a:p>
            <a:r>
              <a:rPr lang="en-GB" sz="3000" dirty="0" smtClean="0">
                <a:latin typeface="Arial" panose="020B0604020202020204" pitchFamily="34" charset="0"/>
                <a:cs typeface="Arial" panose="020B0604020202020204" pitchFamily="34" charset="0"/>
              </a:rPr>
              <a:t>Candidates do not campaign…..”office to the man, not man to office”</a:t>
            </a:r>
          </a:p>
          <a:p>
            <a:endParaRPr lang="en-GB" sz="3000" dirty="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Republicans</a:t>
            </a:r>
          </a:p>
          <a:p>
            <a:pPr lvl="1"/>
            <a:r>
              <a:rPr lang="en-GB" sz="2800" dirty="0" smtClean="0">
                <a:latin typeface="Arial" panose="020B0604020202020204" pitchFamily="34" charset="0"/>
                <a:cs typeface="Arial" panose="020B0604020202020204" pitchFamily="34" charset="0"/>
              </a:rPr>
              <a:t> Creates “Young America” movement....Lincoln the future. First of its kind</a:t>
            </a:r>
          </a:p>
          <a:p>
            <a:pPr lvl="1"/>
            <a:r>
              <a:rPr lang="en-GB" sz="2800" dirty="0" smtClean="0">
                <a:latin typeface="Arial" panose="020B0604020202020204" pitchFamily="34" charset="0"/>
                <a:cs typeface="Arial" panose="020B0604020202020204" pitchFamily="34" charset="0"/>
              </a:rPr>
              <a:t>Portray Lincoln </a:t>
            </a:r>
            <a:r>
              <a:rPr lang="en-GB" sz="2800" dirty="0">
                <a:latin typeface="Arial" panose="020B0604020202020204" pitchFamily="34" charset="0"/>
                <a:cs typeface="Arial" panose="020B0604020202020204" pitchFamily="34" charset="0"/>
              </a:rPr>
              <a:t>as moderate…pro “White Supremacy” slavery to be preserved but </a:t>
            </a:r>
            <a:r>
              <a:rPr lang="en-GB" sz="2800" dirty="0" smtClean="0">
                <a:latin typeface="Arial" panose="020B0604020202020204" pitchFamily="34" charset="0"/>
                <a:cs typeface="Arial" panose="020B0604020202020204" pitchFamily="34" charset="0"/>
              </a:rPr>
              <a:t>not </a:t>
            </a:r>
            <a:r>
              <a:rPr lang="en-GB" sz="3000" dirty="0" smtClean="0">
                <a:latin typeface="Arial" panose="020B0604020202020204" pitchFamily="34" charset="0"/>
                <a:cs typeface="Arial" panose="020B0604020202020204" pitchFamily="34" charset="0"/>
              </a:rPr>
              <a:t> </a:t>
            </a:r>
            <a:r>
              <a:rPr lang="en-GB" sz="3000" dirty="0">
                <a:latin typeface="Arial" panose="020B0604020202020204" pitchFamily="34" charset="0"/>
                <a:cs typeface="Arial" panose="020B0604020202020204" pitchFamily="34" charset="0"/>
              </a:rPr>
              <a:t>expanded</a:t>
            </a:r>
          </a:p>
          <a:p>
            <a:endParaRPr lang="en-GB" sz="3000" dirty="0" smtClean="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Democrats response</a:t>
            </a:r>
          </a:p>
          <a:p>
            <a:pPr lvl="1"/>
            <a:r>
              <a:rPr lang="en-GB" sz="2800" dirty="0" smtClean="0">
                <a:latin typeface="Arial" panose="020B0604020202020204" pitchFamily="34" charset="0"/>
                <a:cs typeface="Arial" panose="020B0604020202020204" pitchFamily="34" charset="0"/>
              </a:rPr>
              <a:t> Lincoln as “negro lover”, ignorant country boy, </a:t>
            </a:r>
          </a:p>
          <a:p>
            <a:pPr lvl="1"/>
            <a:r>
              <a:rPr lang="en-GB" sz="2800" dirty="0" smtClean="0">
                <a:latin typeface="Arial" panose="020B0604020202020204" pitchFamily="34" charset="0"/>
                <a:cs typeface="Arial" panose="020B0604020202020204" pitchFamily="34" charset="0"/>
              </a:rPr>
              <a:t>Southern states threaten to leave union if Lincoln elected</a:t>
            </a:r>
          </a:p>
          <a:p>
            <a:pPr lvl="1"/>
            <a:r>
              <a:rPr lang="en-GB" sz="2800" dirty="0" smtClean="0">
                <a:latin typeface="Arial" panose="020B0604020202020204" pitchFamily="34" charset="0"/>
                <a:cs typeface="Arial" panose="020B0604020202020204" pitchFamily="34" charset="0"/>
              </a:rPr>
              <a:t>Southern election organisers ban all ballots for Republican party and Lincoln in 10 Southern State</a:t>
            </a:r>
          </a:p>
          <a:p>
            <a:pPr marL="0" indent="0">
              <a:buNone/>
            </a:pPr>
            <a:r>
              <a:rPr lang="en-GB" dirty="0"/>
              <a:t> </a:t>
            </a:r>
            <a:r>
              <a:rPr lang="en-GB" dirty="0" smtClean="0"/>
              <a:t>     </a:t>
            </a:r>
            <a:endParaRPr lang="en-GB" dirty="0"/>
          </a:p>
        </p:txBody>
      </p:sp>
    </p:spTree>
    <p:extLst>
      <p:ext uri="{BB962C8B-B14F-4D97-AF65-F5344CB8AC3E}">
        <p14:creationId xmlns:p14="http://schemas.microsoft.com/office/powerpoint/2010/main" val="32386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289" y="211734"/>
            <a:ext cx="8911687" cy="1280890"/>
          </a:xfrm>
        </p:spPr>
        <p:txBody>
          <a:bodyPr/>
          <a:lstStyle/>
          <a:p>
            <a:r>
              <a:rPr lang="en-GB" dirty="0" smtClean="0"/>
              <a:t>Lincoln campaign poster</a:t>
            </a:r>
            <a:endParaRPr lang="en-GB" dirty="0"/>
          </a:p>
        </p:txBody>
      </p:sp>
      <p:pic>
        <p:nvPicPr>
          <p:cNvPr id="7170" name="Picture 2" descr="Click to see a larger version of this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3800"/>
            <a:ext cx="10366625"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031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690" y="294632"/>
            <a:ext cx="11154309" cy="1280890"/>
          </a:xfrm>
        </p:spPr>
        <p:txBody>
          <a:bodyPr/>
          <a:lstStyle/>
          <a:p>
            <a:r>
              <a:rPr lang="en-GB" dirty="0" smtClean="0"/>
              <a:t>“Young America” (strangling serpent of disunion</a:t>
            </a:r>
            <a:r>
              <a:rPr lang="en-GB" dirty="0"/>
              <a:t>)</a:t>
            </a:r>
          </a:p>
        </p:txBody>
      </p:sp>
      <p:pic>
        <p:nvPicPr>
          <p:cNvPr id="8194" name="Picture 2" descr="Click to see a larger version of this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071" y="1882588"/>
            <a:ext cx="8686800" cy="497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158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083" y="292416"/>
            <a:ext cx="10285412" cy="1280890"/>
          </a:xfrm>
        </p:spPr>
        <p:txBody>
          <a:bodyPr>
            <a:normAutofit/>
          </a:bodyPr>
          <a:lstStyle/>
          <a:p>
            <a:r>
              <a:rPr lang="en-GB" sz="2400" dirty="0" smtClean="0"/>
              <a:t>Democrat Cartoon….Radical Republicans (abolition, women’s votes, equal rights for blacks, anti religion……Lincoln a country bumpkin….leading nation to Lunatic Asylum….</a:t>
            </a:r>
            <a:endParaRPr lang="en-GB" sz="2400" dirty="0"/>
          </a:p>
        </p:txBody>
      </p:sp>
      <p:pic>
        <p:nvPicPr>
          <p:cNvPr id="9218" name="Picture 2" descr="The Republican Party going to the right House LCCN2003674590 - Image ID: M7BPG9 (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769"/>
            <a:ext cx="11803341" cy="536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91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76" y="193804"/>
            <a:ext cx="11627224" cy="1280890"/>
          </a:xfrm>
        </p:spPr>
        <p:txBody>
          <a:bodyPr/>
          <a:lstStyle/>
          <a:p>
            <a:r>
              <a:rPr lang="en-GB" dirty="0" smtClean="0"/>
              <a:t>Results: US “most consequential election”(till now?)</a:t>
            </a:r>
            <a:endParaRPr lang="en-GB" dirty="0"/>
          </a:p>
        </p:txBody>
      </p:sp>
      <p:pic>
        <p:nvPicPr>
          <p:cNvPr id="6146" name="Picture 2" descr="https://upload.wikimedia.org/wikipedia/commons/thumb/0/01/ElectoralCollege1860.svg/348px-ElectoralCollege1860.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47" y="1582220"/>
            <a:ext cx="6624918" cy="5213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93735" y="998206"/>
            <a:ext cx="5202065" cy="2308324"/>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5 million votes cast…50% increase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Lincoln wins 180 electors (40% vote)</a:t>
            </a:r>
          </a:p>
          <a:p>
            <a:r>
              <a:rPr lang="en-GB" sz="2400" dirty="0" smtClean="0">
                <a:latin typeface="Arial" panose="020B0604020202020204" pitchFamily="34" charset="0"/>
                <a:cs typeface="Arial" panose="020B0604020202020204" pitchFamily="34" charset="0"/>
              </a:rPr>
              <a:t>South Democrats 72…(18%)</a:t>
            </a:r>
          </a:p>
          <a:p>
            <a:r>
              <a:rPr lang="en-GB" sz="2400" dirty="0" smtClean="0">
                <a:latin typeface="Arial" panose="020B0604020202020204" pitchFamily="34" charset="0"/>
                <a:cs typeface="Arial" panose="020B0604020202020204" pitchFamily="34" charset="0"/>
              </a:rPr>
              <a:t>Unionists 39 (12%)</a:t>
            </a:r>
          </a:p>
          <a:p>
            <a:r>
              <a:rPr lang="en-GB" sz="2400" dirty="0" smtClean="0">
                <a:latin typeface="Arial" panose="020B0604020202020204" pitchFamily="34" charset="0"/>
                <a:cs typeface="Arial" panose="020B0604020202020204" pitchFamily="34" charset="0"/>
              </a:rPr>
              <a:t>North Democrats 12 (30%)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6834833" y="3463196"/>
            <a:ext cx="4995278"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Lincoln wins with lowest percent of </a:t>
            </a:r>
          </a:p>
          <a:p>
            <a:r>
              <a:rPr lang="en-GB" sz="2400" dirty="0">
                <a:latin typeface="Arial" panose="020B0604020202020204" pitchFamily="34" charset="0"/>
                <a:cs typeface="Arial" panose="020B0604020202020204" pitchFamily="34" charset="0"/>
              </a:rPr>
              <a:t>Popular vote in US history</a:t>
            </a:r>
          </a:p>
        </p:txBody>
      </p:sp>
      <p:sp>
        <p:nvSpPr>
          <p:cNvPr id="6" name="TextBox 5"/>
          <p:cNvSpPr txBox="1"/>
          <p:nvPr/>
        </p:nvSpPr>
        <p:spPr>
          <a:xfrm>
            <a:off x="6869381" y="4406505"/>
            <a:ext cx="5322619"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South convinced Lincoln will end slavery, and decide to secede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015235" y="5589242"/>
            <a:ext cx="4121641"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Lincoln “President </a:t>
            </a:r>
            <a:r>
              <a:rPr lang="en-GB" sz="2400" dirty="0" smtClean="0">
                <a:latin typeface="Arial" panose="020B0604020202020204" pitchFamily="34" charset="0"/>
                <a:cs typeface="Arial" panose="020B0604020202020204" pitchFamily="34" charset="0"/>
              </a:rPr>
              <a:t>Elect". But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Can do nothing… Buchanan</a:t>
            </a:r>
          </a:p>
          <a:p>
            <a:r>
              <a:rPr lang="en-GB" sz="2400" dirty="0">
                <a:latin typeface="Arial" panose="020B0604020202020204" pitchFamily="34" charset="0"/>
                <a:cs typeface="Arial" panose="020B0604020202020204" pitchFamily="34" charset="0"/>
              </a:rPr>
              <a:t>In charge till March 1861</a:t>
            </a:r>
          </a:p>
        </p:txBody>
      </p:sp>
    </p:spTree>
    <p:extLst>
      <p:ext uri="{BB962C8B-B14F-4D97-AF65-F5344CB8AC3E}">
        <p14:creationId xmlns:p14="http://schemas.microsoft.com/office/powerpoint/2010/main" val="315061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642" y="3223874"/>
            <a:ext cx="8911687" cy="1280890"/>
          </a:xfrm>
        </p:spPr>
        <p:txBody>
          <a:bodyPr/>
          <a:lstStyle/>
          <a:p>
            <a:pPr algn="ctr"/>
            <a:r>
              <a:rPr lang="en-GB" dirty="0" smtClean="0"/>
              <a:t>Secession</a:t>
            </a:r>
            <a:endParaRPr lang="en-GB" dirty="0"/>
          </a:p>
        </p:txBody>
      </p:sp>
    </p:spTree>
    <p:extLst>
      <p:ext uri="{BB962C8B-B14F-4D97-AF65-F5344CB8AC3E}">
        <p14:creationId xmlns:p14="http://schemas.microsoft.com/office/powerpoint/2010/main" val="17913161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890" y="220699"/>
            <a:ext cx="8911687" cy="1280890"/>
          </a:xfrm>
        </p:spPr>
        <p:txBody>
          <a:bodyPr/>
          <a:lstStyle/>
          <a:p>
            <a:r>
              <a:rPr lang="en-GB" dirty="0" smtClean="0"/>
              <a:t>Lincoln Inauguration</a:t>
            </a:r>
            <a:endParaRPr lang="en-GB" dirty="0"/>
          </a:p>
        </p:txBody>
      </p:sp>
      <p:sp>
        <p:nvSpPr>
          <p:cNvPr id="3" name="Content Placeholder 2"/>
          <p:cNvSpPr>
            <a:spLocks noGrp="1"/>
          </p:cNvSpPr>
          <p:nvPr>
            <p:ph idx="1"/>
          </p:nvPr>
        </p:nvSpPr>
        <p:spPr>
          <a:xfrm>
            <a:off x="717176" y="1255060"/>
            <a:ext cx="11474824" cy="4607858"/>
          </a:xfrm>
        </p:spPr>
        <p:txBody>
          <a:bodyPr>
            <a:normAutofit/>
          </a:bodyPr>
          <a:lstStyle/>
          <a:p>
            <a:r>
              <a:rPr lang="en-GB" sz="2800" dirty="0">
                <a:latin typeface="Arial" panose="020B0604020202020204" pitchFamily="34" charset="0"/>
                <a:cs typeface="Arial" panose="020B0604020202020204" pitchFamily="34" charset="0"/>
              </a:rPr>
              <a:t>States hold assemblies </a:t>
            </a:r>
            <a:r>
              <a:rPr lang="en-GB" sz="2800" dirty="0" smtClean="0">
                <a:latin typeface="Arial" panose="020B0604020202020204" pitchFamily="34" charset="0"/>
                <a:cs typeface="Arial" panose="020B0604020202020204" pitchFamily="34" charset="0"/>
              </a:rPr>
              <a:t>and vote to </a:t>
            </a:r>
            <a:r>
              <a:rPr lang="en-GB" sz="2800" dirty="0">
                <a:latin typeface="Arial" panose="020B0604020202020204" pitchFamily="34" charset="0"/>
                <a:cs typeface="Arial" panose="020B0604020202020204" pitchFamily="34" charset="0"/>
              </a:rPr>
              <a:t>leave the </a:t>
            </a:r>
            <a:r>
              <a:rPr lang="en-GB" sz="2800" dirty="0" smtClean="0">
                <a:latin typeface="Arial" panose="020B0604020202020204" pitchFamily="34" charset="0"/>
                <a:cs typeface="Arial" panose="020B0604020202020204" pitchFamily="34" charset="0"/>
              </a:rPr>
              <a:t>Union</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sz="2400" dirty="0" smtClean="0">
                <a:latin typeface="Arial" panose="020B0604020202020204" pitchFamily="34" charset="0"/>
                <a:cs typeface="Arial" panose="020B0604020202020204" pitchFamily="34" charset="0"/>
              </a:rPr>
              <a:t>Southern States meet in Montgomery Alabama to form the “Confederacy of America” </a:t>
            </a:r>
          </a:p>
          <a:p>
            <a:endParaRPr lang="en-GB" dirty="0"/>
          </a:p>
          <a:p>
            <a:pPr marL="0" indent="0">
              <a:buNone/>
            </a:pPr>
            <a:endParaRPr lang="en-GB" dirty="0" smtClean="0"/>
          </a:p>
          <a:p>
            <a:endParaRPr lang="en-GB" dirty="0"/>
          </a:p>
          <a:p>
            <a:endParaRPr lang="en-GB" dirty="0" smtClean="0"/>
          </a:p>
          <a:p>
            <a:endParaRPr lang="en-GB" dirty="0"/>
          </a:p>
          <a:p>
            <a:endParaRPr lang="en-GB" dirty="0" smtClean="0"/>
          </a:p>
          <a:p>
            <a:endParaRPr lang="en-GB" dirty="0"/>
          </a:p>
          <a:p>
            <a:pPr marL="0" indent="0">
              <a:buNone/>
            </a:pPr>
            <a:endParaRPr lang="en-GB" dirty="0"/>
          </a:p>
          <a:p>
            <a:pPr lvl="1"/>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09279413"/>
              </p:ext>
            </p:extLst>
          </p:nvPr>
        </p:nvGraphicFramePr>
        <p:xfrm>
          <a:off x="2589211" y="1721223"/>
          <a:ext cx="5550742" cy="2560320"/>
        </p:xfrm>
        <a:graphic>
          <a:graphicData uri="http://schemas.openxmlformats.org/drawingml/2006/table">
            <a:tbl>
              <a:tblPr/>
              <a:tblGrid>
                <a:gridCol w="2775371">
                  <a:extLst>
                    <a:ext uri="{9D8B030D-6E8A-4147-A177-3AD203B41FA5}">
                      <a16:colId xmlns:a16="http://schemas.microsoft.com/office/drawing/2014/main" val="4145279925"/>
                    </a:ext>
                  </a:extLst>
                </a:gridCol>
                <a:gridCol w="2775371">
                  <a:extLst>
                    <a:ext uri="{9D8B030D-6E8A-4147-A177-3AD203B41FA5}">
                      <a16:colId xmlns:a16="http://schemas.microsoft.com/office/drawing/2014/main" val="1145545124"/>
                    </a:ext>
                  </a:extLst>
                </a:gridCol>
              </a:tblGrid>
              <a:tr h="365696">
                <a:tc>
                  <a:txBody>
                    <a:bodyPr/>
                    <a:lstStyle/>
                    <a:p>
                      <a:pPr fontAlgn="t"/>
                      <a:r>
                        <a:rPr lang="en-GB" b="0" dirty="0">
                          <a:effectLst/>
                        </a:rPr>
                        <a:t>South Carolina</a:t>
                      </a:r>
                    </a:p>
                  </a:txBody>
                  <a:tcPr>
                    <a:lnL>
                      <a:noFill/>
                    </a:lnL>
                    <a:lnR>
                      <a:noFill/>
                    </a:lnR>
                    <a:lnT>
                      <a:noFill/>
                    </a:lnT>
                    <a:lnB>
                      <a:noFill/>
                    </a:lnB>
                    <a:solidFill>
                      <a:srgbClr val="FFFFFF"/>
                    </a:solidFill>
                  </a:tcPr>
                </a:tc>
                <a:tc>
                  <a:txBody>
                    <a:bodyPr/>
                    <a:lstStyle/>
                    <a:p>
                      <a:pPr fontAlgn="t"/>
                      <a:r>
                        <a:rPr lang="en-GB" b="0" dirty="0">
                          <a:effectLst/>
                        </a:rPr>
                        <a:t>December 20, 1860</a:t>
                      </a:r>
                    </a:p>
                  </a:txBody>
                  <a:tcPr>
                    <a:lnL>
                      <a:noFill/>
                    </a:lnL>
                    <a:lnR>
                      <a:noFill/>
                    </a:lnR>
                    <a:lnT>
                      <a:noFill/>
                    </a:lnT>
                    <a:lnB>
                      <a:noFill/>
                    </a:lnB>
                    <a:solidFill>
                      <a:srgbClr val="FFFFFF"/>
                    </a:solidFill>
                  </a:tcPr>
                </a:tc>
                <a:extLst>
                  <a:ext uri="{0D108BD9-81ED-4DB2-BD59-A6C34878D82A}">
                    <a16:rowId xmlns:a16="http://schemas.microsoft.com/office/drawing/2014/main" val="1505574522"/>
                  </a:ext>
                </a:extLst>
              </a:tr>
              <a:tr h="365696">
                <a:tc>
                  <a:txBody>
                    <a:bodyPr/>
                    <a:lstStyle/>
                    <a:p>
                      <a:pPr fontAlgn="t"/>
                      <a:r>
                        <a:rPr lang="en-GB" b="0" dirty="0">
                          <a:effectLst/>
                        </a:rPr>
                        <a:t>Mississippi</a:t>
                      </a:r>
                    </a:p>
                  </a:txBody>
                  <a:tcPr>
                    <a:lnL>
                      <a:noFill/>
                    </a:lnL>
                    <a:lnR>
                      <a:noFill/>
                    </a:lnR>
                    <a:lnT>
                      <a:noFill/>
                    </a:lnT>
                    <a:lnB>
                      <a:noFill/>
                    </a:lnB>
                    <a:solidFill>
                      <a:srgbClr val="FFFFFF"/>
                    </a:solidFill>
                  </a:tcPr>
                </a:tc>
                <a:tc>
                  <a:txBody>
                    <a:bodyPr/>
                    <a:lstStyle/>
                    <a:p>
                      <a:pPr fontAlgn="t"/>
                      <a:r>
                        <a:rPr lang="en-GB" b="0" dirty="0">
                          <a:effectLst/>
                        </a:rPr>
                        <a:t>January 9, 1861</a:t>
                      </a:r>
                    </a:p>
                  </a:txBody>
                  <a:tcPr>
                    <a:lnL>
                      <a:noFill/>
                    </a:lnL>
                    <a:lnR>
                      <a:noFill/>
                    </a:lnR>
                    <a:lnT>
                      <a:noFill/>
                    </a:lnT>
                    <a:lnB>
                      <a:noFill/>
                    </a:lnB>
                    <a:solidFill>
                      <a:srgbClr val="FFFFFF"/>
                    </a:solidFill>
                  </a:tcPr>
                </a:tc>
                <a:extLst>
                  <a:ext uri="{0D108BD9-81ED-4DB2-BD59-A6C34878D82A}">
                    <a16:rowId xmlns:a16="http://schemas.microsoft.com/office/drawing/2014/main" val="195992529"/>
                  </a:ext>
                </a:extLst>
              </a:tr>
              <a:tr h="365696">
                <a:tc>
                  <a:txBody>
                    <a:bodyPr/>
                    <a:lstStyle/>
                    <a:p>
                      <a:pPr fontAlgn="t"/>
                      <a:r>
                        <a:rPr lang="en-GB" b="0" dirty="0">
                          <a:effectLst/>
                        </a:rPr>
                        <a:t>Florida</a:t>
                      </a:r>
                    </a:p>
                  </a:txBody>
                  <a:tcPr>
                    <a:lnL>
                      <a:noFill/>
                    </a:lnL>
                    <a:lnR>
                      <a:noFill/>
                    </a:lnR>
                    <a:lnT>
                      <a:noFill/>
                    </a:lnT>
                    <a:lnB>
                      <a:noFill/>
                    </a:lnB>
                    <a:solidFill>
                      <a:srgbClr val="FFFFFF"/>
                    </a:solidFill>
                  </a:tcPr>
                </a:tc>
                <a:tc>
                  <a:txBody>
                    <a:bodyPr/>
                    <a:lstStyle/>
                    <a:p>
                      <a:pPr fontAlgn="t"/>
                      <a:r>
                        <a:rPr lang="en-GB" b="0" dirty="0">
                          <a:effectLst/>
                        </a:rPr>
                        <a:t>January 10, 1861</a:t>
                      </a:r>
                    </a:p>
                  </a:txBody>
                  <a:tcPr>
                    <a:lnL>
                      <a:noFill/>
                    </a:lnL>
                    <a:lnR>
                      <a:noFill/>
                    </a:lnR>
                    <a:lnT>
                      <a:noFill/>
                    </a:lnT>
                    <a:lnB>
                      <a:noFill/>
                    </a:lnB>
                    <a:solidFill>
                      <a:srgbClr val="FFFFFF"/>
                    </a:solidFill>
                  </a:tcPr>
                </a:tc>
                <a:extLst>
                  <a:ext uri="{0D108BD9-81ED-4DB2-BD59-A6C34878D82A}">
                    <a16:rowId xmlns:a16="http://schemas.microsoft.com/office/drawing/2014/main" val="2377442979"/>
                  </a:ext>
                </a:extLst>
              </a:tr>
              <a:tr h="365696">
                <a:tc>
                  <a:txBody>
                    <a:bodyPr/>
                    <a:lstStyle/>
                    <a:p>
                      <a:pPr fontAlgn="t"/>
                      <a:r>
                        <a:rPr lang="en-GB" b="0" dirty="0">
                          <a:effectLst/>
                        </a:rPr>
                        <a:t>Alabama</a:t>
                      </a:r>
                    </a:p>
                  </a:txBody>
                  <a:tcPr>
                    <a:lnL>
                      <a:noFill/>
                    </a:lnL>
                    <a:lnR>
                      <a:noFill/>
                    </a:lnR>
                    <a:lnT>
                      <a:noFill/>
                    </a:lnT>
                    <a:lnB>
                      <a:noFill/>
                    </a:lnB>
                    <a:solidFill>
                      <a:srgbClr val="FFFFFF"/>
                    </a:solidFill>
                  </a:tcPr>
                </a:tc>
                <a:tc>
                  <a:txBody>
                    <a:bodyPr/>
                    <a:lstStyle/>
                    <a:p>
                      <a:pPr fontAlgn="t"/>
                      <a:r>
                        <a:rPr lang="en-GB" b="0" dirty="0">
                          <a:effectLst/>
                        </a:rPr>
                        <a:t>January 11, 1861</a:t>
                      </a:r>
                    </a:p>
                  </a:txBody>
                  <a:tcPr>
                    <a:lnL>
                      <a:noFill/>
                    </a:lnL>
                    <a:lnR>
                      <a:noFill/>
                    </a:lnR>
                    <a:lnT>
                      <a:noFill/>
                    </a:lnT>
                    <a:lnB>
                      <a:noFill/>
                    </a:lnB>
                    <a:solidFill>
                      <a:srgbClr val="FFFFFF"/>
                    </a:solidFill>
                  </a:tcPr>
                </a:tc>
                <a:extLst>
                  <a:ext uri="{0D108BD9-81ED-4DB2-BD59-A6C34878D82A}">
                    <a16:rowId xmlns:a16="http://schemas.microsoft.com/office/drawing/2014/main" val="1204656597"/>
                  </a:ext>
                </a:extLst>
              </a:tr>
              <a:tr h="365696">
                <a:tc>
                  <a:txBody>
                    <a:bodyPr/>
                    <a:lstStyle/>
                    <a:p>
                      <a:pPr fontAlgn="t"/>
                      <a:r>
                        <a:rPr lang="en-GB" b="0" dirty="0">
                          <a:effectLst/>
                        </a:rPr>
                        <a:t>Georgia</a:t>
                      </a:r>
                    </a:p>
                  </a:txBody>
                  <a:tcPr>
                    <a:lnL>
                      <a:noFill/>
                    </a:lnL>
                    <a:lnR>
                      <a:noFill/>
                    </a:lnR>
                    <a:lnT>
                      <a:noFill/>
                    </a:lnT>
                    <a:lnB>
                      <a:noFill/>
                    </a:lnB>
                    <a:solidFill>
                      <a:srgbClr val="FFFFFF"/>
                    </a:solidFill>
                  </a:tcPr>
                </a:tc>
                <a:tc>
                  <a:txBody>
                    <a:bodyPr/>
                    <a:lstStyle/>
                    <a:p>
                      <a:pPr fontAlgn="t"/>
                      <a:r>
                        <a:rPr lang="en-GB" b="0" dirty="0">
                          <a:effectLst/>
                        </a:rPr>
                        <a:t>January 19, 1861</a:t>
                      </a:r>
                    </a:p>
                  </a:txBody>
                  <a:tcPr>
                    <a:lnL>
                      <a:noFill/>
                    </a:lnL>
                    <a:lnR>
                      <a:noFill/>
                    </a:lnR>
                    <a:lnT>
                      <a:noFill/>
                    </a:lnT>
                    <a:lnB>
                      <a:noFill/>
                    </a:lnB>
                    <a:solidFill>
                      <a:srgbClr val="FFFFFF"/>
                    </a:solidFill>
                  </a:tcPr>
                </a:tc>
                <a:extLst>
                  <a:ext uri="{0D108BD9-81ED-4DB2-BD59-A6C34878D82A}">
                    <a16:rowId xmlns:a16="http://schemas.microsoft.com/office/drawing/2014/main" val="76033628"/>
                  </a:ext>
                </a:extLst>
              </a:tr>
              <a:tr h="365696">
                <a:tc>
                  <a:txBody>
                    <a:bodyPr/>
                    <a:lstStyle/>
                    <a:p>
                      <a:pPr fontAlgn="t"/>
                      <a:r>
                        <a:rPr lang="en-GB" b="0" dirty="0">
                          <a:effectLst/>
                        </a:rPr>
                        <a:t>Louisiana</a:t>
                      </a:r>
                    </a:p>
                  </a:txBody>
                  <a:tcPr>
                    <a:lnL>
                      <a:noFill/>
                    </a:lnL>
                    <a:lnR>
                      <a:noFill/>
                    </a:lnR>
                    <a:lnT>
                      <a:noFill/>
                    </a:lnT>
                    <a:lnB>
                      <a:noFill/>
                    </a:lnB>
                    <a:solidFill>
                      <a:srgbClr val="FFFFFF"/>
                    </a:solidFill>
                  </a:tcPr>
                </a:tc>
                <a:tc>
                  <a:txBody>
                    <a:bodyPr/>
                    <a:lstStyle/>
                    <a:p>
                      <a:pPr fontAlgn="t"/>
                      <a:r>
                        <a:rPr lang="en-GB" b="0" dirty="0">
                          <a:effectLst/>
                        </a:rPr>
                        <a:t>January 26, 1861</a:t>
                      </a:r>
                    </a:p>
                  </a:txBody>
                  <a:tcPr>
                    <a:lnL>
                      <a:noFill/>
                    </a:lnL>
                    <a:lnR>
                      <a:noFill/>
                    </a:lnR>
                    <a:lnT>
                      <a:noFill/>
                    </a:lnT>
                    <a:lnB>
                      <a:noFill/>
                    </a:lnB>
                    <a:solidFill>
                      <a:srgbClr val="FFFFFF"/>
                    </a:solidFill>
                  </a:tcPr>
                </a:tc>
                <a:extLst>
                  <a:ext uri="{0D108BD9-81ED-4DB2-BD59-A6C34878D82A}">
                    <a16:rowId xmlns:a16="http://schemas.microsoft.com/office/drawing/2014/main" val="3002033890"/>
                  </a:ext>
                </a:extLst>
              </a:tr>
              <a:tr h="365696">
                <a:tc>
                  <a:txBody>
                    <a:bodyPr/>
                    <a:lstStyle/>
                    <a:p>
                      <a:pPr fontAlgn="t"/>
                      <a:r>
                        <a:rPr lang="en-GB" b="0" dirty="0">
                          <a:effectLst/>
                        </a:rPr>
                        <a:t>Texas</a:t>
                      </a:r>
                    </a:p>
                  </a:txBody>
                  <a:tcPr>
                    <a:lnL>
                      <a:noFill/>
                    </a:lnL>
                    <a:lnR>
                      <a:noFill/>
                    </a:lnR>
                    <a:lnT>
                      <a:noFill/>
                    </a:lnT>
                    <a:lnB>
                      <a:noFill/>
                    </a:lnB>
                    <a:solidFill>
                      <a:srgbClr val="FFFFFF"/>
                    </a:solidFill>
                  </a:tcPr>
                </a:tc>
                <a:tc>
                  <a:txBody>
                    <a:bodyPr/>
                    <a:lstStyle/>
                    <a:p>
                      <a:pPr fontAlgn="t"/>
                      <a:r>
                        <a:rPr lang="en-GB" b="0" dirty="0">
                          <a:effectLst/>
                        </a:rPr>
                        <a:t>February 1, 1861</a:t>
                      </a:r>
                    </a:p>
                  </a:txBody>
                  <a:tcPr>
                    <a:lnL>
                      <a:noFill/>
                    </a:lnL>
                    <a:lnR>
                      <a:noFill/>
                    </a:lnR>
                    <a:lnT>
                      <a:noFill/>
                    </a:lnT>
                    <a:lnB>
                      <a:noFill/>
                    </a:lnB>
                    <a:solidFill>
                      <a:srgbClr val="FFFFFF"/>
                    </a:solidFill>
                  </a:tcPr>
                </a:tc>
                <a:extLst>
                  <a:ext uri="{0D108BD9-81ED-4DB2-BD59-A6C34878D82A}">
                    <a16:rowId xmlns:a16="http://schemas.microsoft.com/office/drawing/2014/main" val="3875744471"/>
                  </a:ext>
                </a:extLst>
              </a:tr>
            </a:tbl>
          </a:graphicData>
        </a:graphic>
      </p:graphicFrame>
    </p:spTree>
    <p:extLst>
      <p:ext uri="{BB962C8B-B14F-4D97-AF65-F5344CB8AC3E}">
        <p14:creationId xmlns:p14="http://schemas.microsoft.com/office/powerpoint/2010/main" val="41639959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763" y="305611"/>
            <a:ext cx="8911687" cy="1280890"/>
          </a:xfrm>
        </p:spPr>
        <p:txBody>
          <a:bodyPr/>
          <a:lstStyle/>
          <a:p>
            <a:pPr algn="ctr"/>
            <a:r>
              <a:rPr lang="en-GB" dirty="0" smtClean="0"/>
              <a:t>King Cotton</a:t>
            </a:r>
            <a:endParaRPr lang="en-GB" dirty="0"/>
          </a:p>
        </p:txBody>
      </p:sp>
      <p:sp>
        <p:nvSpPr>
          <p:cNvPr id="4" name="TextBox 3"/>
          <p:cNvSpPr txBox="1"/>
          <p:nvPr/>
        </p:nvSpPr>
        <p:spPr>
          <a:xfrm>
            <a:off x="460494" y="1497041"/>
            <a:ext cx="11912235" cy="5016758"/>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Southern Senator: </a:t>
            </a:r>
          </a:p>
          <a:p>
            <a:r>
              <a:rPr lang="en-GB" sz="3200" dirty="0" smtClean="0">
                <a:latin typeface="Arial" panose="020B0604020202020204" pitchFamily="34" charset="0"/>
                <a:cs typeface="Arial" panose="020B0604020202020204" pitchFamily="34" charset="0"/>
              </a:rPr>
              <a:t>“Without </a:t>
            </a:r>
            <a:r>
              <a:rPr lang="en-GB" sz="3200" dirty="0">
                <a:latin typeface="Arial" panose="020B0604020202020204" pitchFamily="34" charset="0"/>
                <a:cs typeface="Arial" panose="020B0604020202020204" pitchFamily="34" charset="0"/>
              </a:rPr>
              <a:t>firing a gun, without drawing a sword</a:t>
            </a:r>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should they </a:t>
            </a:r>
            <a:r>
              <a:rPr lang="en-GB" sz="3200" dirty="0" smtClean="0">
                <a:latin typeface="Arial" panose="020B0604020202020204" pitchFamily="34" charset="0"/>
                <a:cs typeface="Arial" panose="020B0604020202020204" pitchFamily="34" charset="0"/>
              </a:rPr>
              <a:t>make</a:t>
            </a:r>
          </a:p>
          <a:p>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war on us, we could </a:t>
            </a:r>
            <a:r>
              <a:rPr lang="en-GB" sz="3200" dirty="0" smtClean="0">
                <a:latin typeface="Arial" panose="020B0604020202020204" pitchFamily="34" charset="0"/>
                <a:cs typeface="Arial" panose="020B0604020202020204" pitchFamily="34" charset="0"/>
              </a:rPr>
              <a:t>bring the </a:t>
            </a:r>
            <a:r>
              <a:rPr lang="en-GB" sz="3200" dirty="0">
                <a:latin typeface="Arial" panose="020B0604020202020204" pitchFamily="34" charset="0"/>
                <a:cs typeface="Arial" panose="020B0604020202020204" pitchFamily="34" charset="0"/>
              </a:rPr>
              <a:t>whole world </a:t>
            </a:r>
            <a:r>
              <a:rPr lang="en-GB" sz="3200" dirty="0" smtClean="0">
                <a:latin typeface="Arial" panose="020B0604020202020204" pitchFamily="34" charset="0"/>
                <a:cs typeface="Arial" panose="020B0604020202020204" pitchFamily="34" charset="0"/>
              </a:rPr>
              <a:t>to our </a:t>
            </a:r>
            <a:r>
              <a:rPr lang="en-GB" sz="3200" dirty="0">
                <a:latin typeface="Arial" panose="020B0604020202020204" pitchFamily="34" charset="0"/>
                <a:cs typeface="Arial" panose="020B0604020202020204" pitchFamily="34" charset="0"/>
              </a:rPr>
              <a:t>feet ... </a:t>
            </a:r>
            <a:r>
              <a:rPr lang="en-GB" sz="3200" dirty="0" smtClean="0">
                <a:latin typeface="Arial" panose="020B0604020202020204" pitchFamily="34" charset="0"/>
                <a:cs typeface="Arial" panose="020B0604020202020204" pitchFamily="34" charset="0"/>
              </a:rPr>
              <a:t>What</a:t>
            </a:r>
          </a:p>
          <a:p>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would happen if no cotton was furnished </a:t>
            </a:r>
            <a:r>
              <a:rPr lang="en-GB" sz="3200" dirty="0" smtClean="0">
                <a:latin typeface="Arial" panose="020B0604020202020204" pitchFamily="34" charset="0"/>
                <a:cs typeface="Arial" panose="020B0604020202020204" pitchFamily="34" charset="0"/>
              </a:rPr>
              <a:t>for  </a:t>
            </a:r>
            <a:r>
              <a:rPr lang="en-GB" sz="3200" dirty="0">
                <a:latin typeface="Arial" panose="020B0604020202020204" pitchFamily="34" charset="0"/>
                <a:cs typeface="Arial" panose="020B0604020202020204" pitchFamily="34" charset="0"/>
              </a:rPr>
              <a:t>three years? </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England would topple headlong and carry the </a:t>
            </a:r>
            <a:r>
              <a:rPr lang="en-GB" sz="3200" dirty="0" smtClean="0">
                <a:latin typeface="Arial" panose="020B0604020202020204" pitchFamily="34" charset="0"/>
                <a:cs typeface="Arial" panose="020B0604020202020204" pitchFamily="34" charset="0"/>
              </a:rPr>
              <a:t>whole civilized</a:t>
            </a:r>
          </a:p>
          <a:p>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world with her, save the South</a:t>
            </a:r>
            <a:r>
              <a:rPr lang="en-GB" sz="3200" dirty="0" smtClean="0">
                <a:latin typeface="Arial" panose="020B0604020202020204" pitchFamily="34" charset="0"/>
                <a:cs typeface="Arial" panose="020B0604020202020204" pitchFamily="34" charset="0"/>
              </a:rPr>
              <a:t>.</a:t>
            </a: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No, you dare not to make war on cotton. </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No </a:t>
            </a:r>
            <a:r>
              <a:rPr lang="en-GB" sz="3200" dirty="0">
                <a:latin typeface="Arial" panose="020B0604020202020204" pitchFamily="34" charset="0"/>
                <a:cs typeface="Arial" panose="020B0604020202020204" pitchFamily="34" charset="0"/>
              </a:rPr>
              <a:t>power on the earth dares to make war upon it. </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Cotton </a:t>
            </a:r>
            <a:r>
              <a:rPr lang="en-GB" sz="3200" dirty="0">
                <a:latin typeface="Arial" panose="020B0604020202020204" pitchFamily="34" charset="0"/>
                <a:cs typeface="Arial" panose="020B0604020202020204" pitchFamily="34" charset="0"/>
              </a:rPr>
              <a:t>is king</a:t>
            </a:r>
            <a:r>
              <a:rPr lang="en-GB" sz="3200" dirty="0" smtClean="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7029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1424" y="179199"/>
            <a:ext cx="8911687" cy="1280890"/>
          </a:xfrm>
        </p:spPr>
        <p:txBody>
          <a:bodyPr/>
          <a:lstStyle/>
          <a:p>
            <a:pPr algn="ctr"/>
            <a:r>
              <a:rPr lang="en-GB" dirty="0" smtClean="0"/>
              <a:t>The Confederacy is born</a:t>
            </a:r>
            <a:endParaRPr lang="en-GB" dirty="0"/>
          </a:p>
        </p:txBody>
      </p:sp>
      <p:pic>
        <p:nvPicPr>
          <p:cNvPr id="11266" name="Picture 2" descr="https://upload.wikimedia.org/wikipedia/commons/thumb/e/e7/1861_Davis_Inaugural.jpg/220px-1861_Davis_Inaug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17" y="1489753"/>
            <a:ext cx="6795247" cy="5368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11785" y="1132878"/>
            <a:ext cx="4019049"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Delegates from 7 States</a:t>
            </a:r>
          </a:p>
          <a:p>
            <a:r>
              <a:rPr lang="en-GB" sz="2400" dirty="0" smtClean="0">
                <a:latin typeface="Arial" panose="020B0604020202020204" pitchFamily="34" charset="0"/>
                <a:cs typeface="Arial" panose="020B0604020202020204" pitchFamily="34" charset="0"/>
              </a:rPr>
              <a:t>Meet February 1861 (before</a:t>
            </a:r>
          </a:p>
          <a:p>
            <a:r>
              <a:rPr lang="en-GB" sz="2400" dirty="0" smtClean="0">
                <a:latin typeface="Arial" panose="020B0604020202020204" pitchFamily="34" charset="0"/>
                <a:cs typeface="Arial" panose="020B0604020202020204" pitchFamily="34" charset="0"/>
              </a:rPr>
              <a:t>Lincoln Inaugurated)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791236" y="3044575"/>
            <a:ext cx="430983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Vote to leave Union, create an</a:t>
            </a:r>
          </a:p>
          <a:p>
            <a:r>
              <a:rPr lang="en-GB" sz="2400" dirty="0">
                <a:latin typeface="Arial" panose="020B0604020202020204" pitchFamily="34" charset="0"/>
                <a:cs typeface="Arial" panose="020B0604020202020204" pitchFamily="34" charset="0"/>
              </a:rPr>
              <a:t>Army of 100,000 men, elect</a:t>
            </a:r>
          </a:p>
          <a:p>
            <a:r>
              <a:rPr lang="en-GB" sz="2400" dirty="0">
                <a:latin typeface="Arial" panose="020B0604020202020204" pitchFamily="34" charset="0"/>
                <a:cs typeface="Arial" panose="020B0604020202020204" pitchFamily="34" charset="0"/>
              </a:rPr>
              <a:t>Jefferson Davis President</a:t>
            </a:r>
          </a:p>
        </p:txBody>
      </p:sp>
      <p:sp>
        <p:nvSpPr>
          <p:cNvPr id="7" name="TextBox 6"/>
          <p:cNvSpPr txBox="1"/>
          <p:nvPr/>
        </p:nvSpPr>
        <p:spPr>
          <a:xfrm>
            <a:off x="7848752" y="4867232"/>
            <a:ext cx="3760966"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Southern extremists send </a:t>
            </a:r>
          </a:p>
          <a:p>
            <a:r>
              <a:rPr lang="en-GB" sz="2400" dirty="0">
                <a:latin typeface="Arial" panose="020B0604020202020204" pitchFamily="34" charset="0"/>
                <a:cs typeface="Arial" panose="020B0604020202020204" pitchFamily="34" charset="0"/>
              </a:rPr>
              <a:t>Assassins to kill Lincoln</a:t>
            </a:r>
          </a:p>
        </p:txBody>
      </p:sp>
      <p:sp>
        <p:nvSpPr>
          <p:cNvPr id="3" name="TextBox 2"/>
          <p:cNvSpPr txBox="1"/>
          <p:nvPr/>
        </p:nvSpPr>
        <p:spPr>
          <a:xfrm>
            <a:off x="1746607" y="955497"/>
            <a:ext cx="4101636" cy="461665"/>
          </a:xfrm>
          <a:prstGeom prst="rect">
            <a:avLst/>
          </a:prstGeom>
          <a:noFill/>
        </p:spPr>
        <p:txBody>
          <a:bodyPr wrap="none" rtlCol="0">
            <a:spAutoFit/>
          </a:bodyPr>
          <a:lstStyle/>
          <a:p>
            <a:r>
              <a:rPr lang="en-GB" sz="2400" dirty="0" smtClean="0">
                <a:latin typeface="Acta"/>
              </a:rPr>
              <a:t>Jefferson David inauguration</a:t>
            </a:r>
            <a:endParaRPr lang="en-GB" sz="2400" dirty="0">
              <a:latin typeface="Acta"/>
            </a:endParaRPr>
          </a:p>
        </p:txBody>
      </p:sp>
    </p:spTree>
    <p:extLst>
      <p:ext uri="{BB962C8B-B14F-4D97-AF65-F5344CB8AC3E}">
        <p14:creationId xmlns:p14="http://schemas.microsoft.com/office/powerpoint/2010/main" val="32948036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714" y="104157"/>
            <a:ext cx="8911687" cy="1280890"/>
          </a:xfrm>
        </p:spPr>
        <p:txBody>
          <a:bodyPr/>
          <a:lstStyle/>
          <a:p>
            <a:r>
              <a:rPr lang="en-GB" dirty="0" smtClean="0"/>
              <a:t>Buchanan response</a:t>
            </a:r>
            <a:endParaRPr lang="en-GB" dirty="0"/>
          </a:p>
        </p:txBody>
      </p:sp>
      <p:pic>
        <p:nvPicPr>
          <p:cNvPr id="4" name="Picture 3"/>
          <p:cNvPicPr>
            <a:picLocks noChangeAspect="1"/>
          </p:cNvPicPr>
          <p:nvPr/>
        </p:nvPicPr>
        <p:blipFill>
          <a:blip r:embed="rId2"/>
          <a:stretch>
            <a:fillRect/>
          </a:stretch>
        </p:blipFill>
        <p:spPr>
          <a:xfrm>
            <a:off x="198625" y="1039906"/>
            <a:ext cx="6773675" cy="5818094"/>
          </a:xfrm>
          <a:prstGeom prst="rect">
            <a:avLst/>
          </a:prstGeom>
        </p:spPr>
      </p:pic>
      <p:sp>
        <p:nvSpPr>
          <p:cNvPr id="5" name="TextBox 4"/>
          <p:cNvSpPr txBox="1"/>
          <p:nvPr/>
        </p:nvSpPr>
        <p:spPr>
          <a:xfrm>
            <a:off x="6997700" y="4470518"/>
            <a:ext cx="5688987" cy="230832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Supports “Corwin Amendment</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to guarantee </a:t>
            </a:r>
            <a:r>
              <a:rPr lang="en-GB" sz="2400" dirty="0">
                <a:latin typeface="Arial" panose="020B0604020202020204" pitchFamily="34" charset="0"/>
                <a:cs typeface="Arial" panose="020B0604020202020204" pitchFamily="34" charset="0"/>
              </a:rPr>
              <a:t>preservation of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Slavery to </a:t>
            </a:r>
            <a:r>
              <a:rPr lang="en-GB" sz="2400" dirty="0">
                <a:latin typeface="Arial" panose="020B0604020202020204" pitchFamily="34" charset="0"/>
                <a:cs typeface="Arial" panose="020B0604020202020204" pitchFamily="34" charset="0"/>
              </a:rPr>
              <a:t>placate South</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passed by  Congress …</a:t>
            </a:r>
            <a:r>
              <a:rPr lang="en-GB" sz="2400" dirty="0">
                <a:latin typeface="Arial" panose="020B0604020202020204" pitchFamily="34" charset="0"/>
                <a:cs typeface="Arial" panose="020B0604020202020204" pitchFamily="34" charset="0"/>
              </a:rPr>
              <a:t>sent </a:t>
            </a:r>
            <a:r>
              <a:rPr lang="en-GB" sz="2400" dirty="0" smtClean="0">
                <a:latin typeface="Arial" panose="020B0604020202020204" pitchFamily="34" charset="0"/>
                <a:cs typeface="Arial" panose="020B0604020202020204" pitchFamily="34" charset="0"/>
              </a:rPr>
              <a:t>to</a:t>
            </a:r>
          </a:p>
          <a:p>
            <a:r>
              <a:rPr lang="en-GB" sz="2400" dirty="0" smtClean="0">
                <a:latin typeface="Arial" panose="020B0604020202020204" pitchFamily="34" charset="0"/>
                <a:cs typeface="Arial" panose="020B0604020202020204" pitchFamily="34" charset="0"/>
              </a:rPr>
              <a:t>states for 2/3 approval</a:t>
            </a:r>
          </a:p>
          <a:p>
            <a:r>
              <a:rPr lang="en-GB" sz="2400" dirty="0" smtClean="0">
                <a:latin typeface="Arial" panose="020B0604020202020204" pitchFamily="34" charset="0"/>
                <a:cs typeface="Arial" panose="020B0604020202020204" pitchFamily="34" charset="0"/>
              </a:rPr>
              <a:t>….No response events </a:t>
            </a:r>
            <a:r>
              <a:rPr lang="en-GB" sz="2400" dirty="0">
                <a:latin typeface="Arial" panose="020B0604020202020204" pitchFamily="34" charset="0"/>
                <a:cs typeface="Arial" panose="020B0604020202020204" pitchFamily="34" charset="0"/>
              </a:rPr>
              <a:t>moving fast</a:t>
            </a:r>
          </a:p>
        </p:txBody>
      </p:sp>
      <p:sp>
        <p:nvSpPr>
          <p:cNvPr id="6" name="TextBox 5"/>
          <p:cNvSpPr txBox="1"/>
          <p:nvPr/>
        </p:nvSpPr>
        <p:spPr>
          <a:xfrm>
            <a:off x="7150605" y="3097961"/>
            <a:ext cx="5303055"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Accepts South’s right to secede</a:t>
            </a:r>
          </a:p>
          <a:p>
            <a:r>
              <a:rPr lang="en-GB" sz="2400" dirty="0">
                <a:latin typeface="Arial" panose="020B0604020202020204" pitchFamily="34" charset="0"/>
                <a:cs typeface="Arial" panose="020B0604020202020204" pitchFamily="34" charset="0"/>
              </a:rPr>
              <a:t>Calls up no troops, does not reinforce</a:t>
            </a:r>
          </a:p>
          <a:p>
            <a:r>
              <a:rPr lang="en-GB" sz="2400" dirty="0">
                <a:latin typeface="Arial" panose="020B0604020202020204" pitchFamily="34" charset="0"/>
                <a:cs typeface="Arial" panose="020B0604020202020204" pitchFamily="34" charset="0"/>
              </a:rPr>
              <a:t>Forts along Southern Coast</a:t>
            </a:r>
          </a:p>
        </p:txBody>
      </p:sp>
      <p:sp>
        <p:nvSpPr>
          <p:cNvPr id="7" name="TextBox 6"/>
          <p:cNvSpPr txBox="1"/>
          <p:nvPr/>
        </p:nvSpPr>
        <p:spPr>
          <a:xfrm>
            <a:off x="7357781" y="877794"/>
            <a:ext cx="4480714"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Lampooned as “Old Granny”</a:t>
            </a:r>
          </a:p>
          <a:p>
            <a:r>
              <a:rPr lang="en-GB" sz="2400" dirty="0" smtClean="0">
                <a:latin typeface="Arial" panose="020B0604020202020204" pitchFamily="34" charset="0"/>
                <a:cs typeface="Arial" panose="020B0604020202020204" pitchFamily="34" charset="0"/>
              </a:rPr>
              <a:t>….suggesting of cross dressing</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306580" y="1994815"/>
            <a:ext cx="449834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Sets up Peace Conference with</a:t>
            </a:r>
          </a:p>
          <a:p>
            <a:r>
              <a:rPr lang="en-GB" sz="2400" dirty="0">
                <a:latin typeface="Arial" panose="020B0604020202020204" pitchFamily="34" charset="0"/>
                <a:cs typeface="Arial" panose="020B0604020202020204" pitchFamily="34" charset="0"/>
              </a:rPr>
              <a:t>Border States  </a:t>
            </a:r>
          </a:p>
        </p:txBody>
      </p:sp>
    </p:spTree>
    <p:extLst>
      <p:ext uri="{BB962C8B-B14F-4D97-AF65-F5344CB8AC3E}">
        <p14:creationId xmlns:p14="http://schemas.microsoft.com/office/powerpoint/2010/main" val="16719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607" y="0"/>
            <a:ext cx="8911687" cy="1280890"/>
          </a:xfrm>
        </p:spPr>
        <p:txBody>
          <a:bodyPr/>
          <a:lstStyle/>
          <a:p>
            <a:pPr algn="ctr"/>
            <a:r>
              <a:rPr lang="en-GB" dirty="0" smtClean="0"/>
              <a:t>Liberia Colony</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893"/>
            <a:ext cx="5585011" cy="6069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79808" y="5056092"/>
            <a:ext cx="6776920" cy="1477328"/>
          </a:xfrm>
          <a:prstGeom prst="rect">
            <a:avLst/>
          </a:prstGeom>
          <a:noFill/>
        </p:spPr>
        <p:txBody>
          <a:bodyPr wrap="none" rtlCol="0">
            <a:spAutoFit/>
          </a:bodyPr>
          <a:lstStyle/>
          <a:p>
            <a:r>
              <a:rPr lang="en-GB" dirty="0" smtClean="0"/>
              <a:t>Free blacks consider scheme a fraud: Jerome Loguen: </a:t>
            </a:r>
          </a:p>
          <a:p>
            <a:r>
              <a:rPr lang="en-GB" dirty="0" smtClean="0">
                <a:latin typeface="Arial" panose="020B0604020202020204" pitchFamily="34" charset="0"/>
                <a:cs typeface="Arial" panose="020B0604020202020204" pitchFamily="34" charset="0"/>
              </a:rPr>
              <a:t>“We recognize in the </a:t>
            </a:r>
            <a:r>
              <a:rPr lang="en-GB" dirty="0">
                <a:latin typeface="Arial" panose="020B0604020202020204" pitchFamily="34" charset="0"/>
                <a:cs typeface="Arial" panose="020B0604020202020204" pitchFamily="34" charset="0"/>
              </a:rPr>
              <a:t>scheme of African </a:t>
            </a:r>
            <a:r>
              <a:rPr lang="en-GB" dirty="0" smtClean="0">
                <a:latin typeface="Arial" panose="020B0604020202020204" pitchFamily="34" charset="0"/>
                <a:cs typeface="Arial" panose="020B0604020202020204" pitchFamily="34" charset="0"/>
              </a:rPr>
              <a:t>Colonization"]the </a:t>
            </a:r>
            <a:r>
              <a:rPr lang="en-GB" dirty="0">
                <a:latin typeface="Arial" panose="020B0604020202020204" pitchFamily="34" charset="0"/>
                <a:cs typeface="Arial" panose="020B0604020202020204" pitchFamily="34" charset="0"/>
              </a:rPr>
              <a:t>most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intense </a:t>
            </a:r>
            <a:r>
              <a:rPr lang="en-GB" dirty="0">
                <a:latin typeface="Arial" panose="020B0604020202020204" pitchFamily="34" charset="0"/>
                <a:cs typeface="Arial" panose="020B0604020202020204" pitchFamily="34" charset="0"/>
              </a:rPr>
              <a:t>hatred of </a:t>
            </a:r>
            <a:r>
              <a:rPr lang="en-GB" dirty="0" smtClean="0">
                <a:latin typeface="Arial" panose="020B0604020202020204" pitchFamily="34" charset="0"/>
                <a:cs typeface="Arial" panose="020B0604020202020204" pitchFamily="34" charset="0"/>
              </a:rPr>
              <a:t>the coloured </a:t>
            </a:r>
            <a:r>
              <a:rPr lang="en-GB" dirty="0">
                <a:latin typeface="Arial" panose="020B0604020202020204" pitchFamily="34" charset="0"/>
                <a:cs typeface="Arial" panose="020B0604020202020204" pitchFamily="34" charset="0"/>
              </a:rPr>
              <a:t>race, clad in the garb of </a:t>
            </a:r>
            <a:r>
              <a:rPr lang="en-GB" dirty="0" smtClean="0">
                <a:latin typeface="Arial" panose="020B0604020202020204" pitchFamily="34" charset="0"/>
                <a:cs typeface="Arial" panose="020B0604020202020204" pitchFamily="34" charset="0"/>
              </a:rPr>
              <a:t>pretended</a:t>
            </a:r>
          </a:p>
          <a:p>
            <a:r>
              <a:rPr lang="en-GB" dirty="0" smtClean="0">
                <a:latin typeface="Arial" panose="020B0604020202020204" pitchFamily="34" charset="0"/>
                <a:cs typeface="Arial" panose="020B0604020202020204" pitchFamily="34" charset="0"/>
              </a:rPr>
              <a:t> philanthropy…...as</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manifestations </a:t>
            </a:r>
            <a:r>
              <a:rPr lang="en-GB" dirty="0">
                <a:latin typeface="Arial" panose="020B0604020202020204" pitchFamily="34" charset="0"/>
                <a:cs typeface="Arial" panose="020B0604020202020204" pitchFamily="34" charset="0"/>
              </a:rPr>
              <a:t>of </a:t>
            </a:r>
            <a:r>
              <a:rPr lang="en-GB" dirty="0" smtClean="0">
                <a:latin typeface="Arial" panose="020B0604020202020204" pitchFamily="34" charset="0"/>
                <a:cs typeface="Arial" panose="020B0604020202020204" pitchFamily="34" charset="0"/>
              </a:rPr>
              <a:t>a passion </a:t>
            </a:r>
            <a:r>
              <a:rPr lang="en-GB" dirty="0">
                <a:latin typeface="Arial" panose="020B0604020202020204" pitchFamily="34" charset="0"/>
                <a:cs typeface="Arial" panose="020B0604020202020204" pitchFamily="34" charset="0"/>
              </a:rPr>
              <a:t>fit only for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demons </a:t>
            </a:r>
            <a:r>
              <a:rPr lang="en-GB" dirty="0">
                <a:latin typeface="Arial" panose="020B0604020202020204" pitchFamily="34" charset="0"/>
                <a:cs typeface="Arial" panose="020B0604020202020204" pitchFamily="34" charset="0"/>
              </a:rPr>
              <a:t>to indulge in</a:t>
            </a:r>
            <a:r>
              <a:rPr lang="en-GB" dirty="0" smtClean="0">
                <a:latin typeface="Arial" panose="020B0604020202020204" pitchFamily="34" charset="0"/>
                <a:cs typeface="Arial" panose="020B0604020202020204" pitchFamily="34" charset="0"/>
              </a:rPr>
              <a:t>.</a:t>
            </a:r>
            <a:r>
              <a:rPr lang="en-GB" baseline="30000"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5" name="TextBox 4"/>
          <p:cNvSpPr txBox="1"/>
          <p:nvPr/>
        </p:nvSpPr>
        <p:spPr>
          <a:xfrm>
            <a:off x="9466729" y="2366682"/>
            <a:ext cx="184731" cy="369332"/>
          </a:xfrm>
          <a:prstGeom prst="rect">
            <a:avLst/>
          </a:prstGeom>
          <a:noFill/>
        </p:spPr>
        <p:txBody>
          <a:bodyPr wrap="none" rtlCol="0">
            <a:spAutoFit/>
          </a:bodyPr>
          <a:lstStyle/>
          <a:p>
            <a:endParaRPr lang="en-GB" dirty="0"/>
          </a:p>
        </p:txBody>
      </p:sp>
      <p:sp>
        <p:nvSpPr>
          <p:cNvPr id="6" name="TextBox 5"/>
          <p:cNvSpPr txBox="1"/>
          <p:nvPr/>
        </p:nvSpPr>
        <p:spPr>
          <a:xfrm>
            <a:off x="5764307" y="923363"/>
            <a:ext cx="5970493" cy="646331"/>
          </a:xfrm>
          <a:prstGeom prst="rect">
            <a:avLst/>
          </a:prstGeom>
          <a:noFill/>
        </p:spPr>
        <p:txBody>
          <a:bodyPr wrap="square" rtlCol="0">
            <a:spAutoFit/>
          </a:bodyPr>
          <a:lstStyle/>
          <a:p>
            <a:r>
              <a:rPr lang="en-GB" dirty="0" smtClean="0"/>
              <a:t>Precedent: British West African Colony off Sierra Leone established 1790’s for Black Loyalists</a:t>
            </a:r>
            <a:endParaRPr lang="en-GB" dirty="0"/>
          </a:p>
        </p:txBody>
      </p:sp>
      <p:sp>
        <p:nvSpPr>
          <p:cNvPr id="7" name="TextBox 6"/>
          <p:cNvSpPr txBox="1"/>
          <p:nvPr/>
        </p:nvSpPr>
        <p:spPr>
          <a:xfrm>
            <a:off x="8597153" y="1963271"/>
            <a:ext cx="184731" cy="369332"/>
          </a:xfrm>
          <a:prstGeom prst="rect">
            <a:avLst/>
          </a:prstGeom>
          <a:noFill/>
        </p:spPr>
        <p:txBody>
          <a:bodyPr wrap="none" rtlCol="0">
            <a:spAutoFit/>
          </a:bodyPr>
          <a:lstStyle/>
          <a:p>
            <a:endParaRPr lang="en-GB" dirty="0"/>
          </a:p>
        </p:txBody>
      </p:sp>
      <p:sp>
        <p:nvSpPr>
          <p:cNvPr id="8" name="TextBox 7"/>
          <p:cNvSpPr txBox="1"/>
          <p:nvPr/>
        </p:nvSpPr>
        <p:spPr>
          <a:xfrm>
            <a:off x="5683624" y="1766048"/>
            <a:ext cx="6159058" cy="1200329"/>
          </a:xfrm>
          <a:prstGeom prst="rect">
            <a:avLst/>
          </a:prstGeom>
          <a:noFill/>
        </p:spPr>
        <p:txBody>
          <a:bodyPr wrap="none" rtlCol="0">
            <a:spAutoFit/>
          </a:bodyPr>
          <a:lstStyle/>
          <a:p>
            <a:r>
              <a:rPr lang="en-GB" dirty="0" smtClean="0"/>
              <a:t>American Colonisation Society purchases settlements</a:t>
            </a:r>
          </a:p>
          <a:p>
            <a:r>
              <a:rPr lang="en-GB" dirty="0" smtClean="0"/>
              <a:t>On West Africa…support from Jefferson, Henry Clay,</a:t>
            </a:r>
          </a:p>
          <a:p>
            <a:r>
              <a:rPr lang="en-GB" dirty="0" smtClean="0"/>
              <a:t>Monroe, Madison major slave owners….moderate</a:t>
            </a:r>
          </a:p>
          <a:p>
            <a:r>
              <a:rPr lang="en-GB" dirty="0" smtClean="0"/>
              <a:t>Abolitionists</a:t>
            </a:r>
            <a:endParaRPr lang="en-GB" dirty="0"/>
          </a:p>
        </p:txBody>
      </p:sp>
      <p:sp>
        <p:nvSpPr>
          <p:cNvPr id="9" name="TextBox 8"/>
          <p:cNvSpPr txBox="1"/>
          <p:nvPr/>
        </p:nvSpPr>
        <p:spPr>
          <a:xfrm>
            <a:off x="5656730" y="3173505"/>
            <a:ext cx="7037504" cy="369332"/>
          </a:xfrm>
          <a:prstGeom prst="rect">
            <a:avLst/>
          </a:prstGeom>
          <a:noFill/>
        </p:spPr>
        <p:txBody>
          <a:bodyPr wrap="none" rtlCol="0">
            <a:spAutoFit/>
          </a:bodyPr>
          <a:lstStyle/>
          <a:p>
            <a:r>
              <a:rPr lang="en-GB" dirty="0" smtClean="0"/>
              <a:t>A failed enterprise 12,000 Free blacks move to Liberia by1860 </a:t>
            </a:r>
          </a:p>
        </p:txBody>
      </p:sp>
      <p:sp>
        <p:nvSpPr>
          <p:cNvPr id="10" name="TextBox 9"/>
          <p:cNvSpPr txBox="1"/>
          <p:nvPr/>
        </p:nvSpPr>
        <p:spPr>
          <a:xfrm>
            <a:off x="5600732" y="3684494"/>
            <a:ext cx="7914346" cy="1200329"/>
          </a:xfrm>
          <a:prstGeom prst="rect">
            <a:avLst/>
          </a:prstGeom>
          <a:noFill/>
        </p:spPr>
        <p:txBody>
          <a:bodyPr wrap="none" rtlCol="0">
            <a:spAutoFit/>
          </a:bodyPr>
          <a:lstStyle/>
          <a:p>
            <a:r>
              <a:rPr lang="en-GB" dirty="0" smtClean="0"/>
              <a:t>60% die from disease within 2 years  survivors attacked</a:t>
            </a:r>
          </a:p>
          <a:p>
            <a:r>
              <a:rPr lang="en-GB" dirty="0" smtClean="0"/>
              <a:t> by surrounding Kingdoms, survive by becoming “enslavers”. Declare </a:t>
            </a:r>
          </a:p>
          <a:p>
            <a:r>
              <a:rPr lang="en-GB" dirty="0" smtClean="0"/>
              <a:t>Independence 1843.. descendants form Liberian </a:t>
            </a:r>
          </a:p>
          <a:p>
            <a:r>
              <a:rPr lang="en-GB" dirty="0" smtClean="0"/>
              <a:t>ruling class  till 1980</a:t>
            </a:r>
            <a:endParaRPr lang="en-GB" dirty="0"/>
          </a:p>
        </p:txBody>
      </p:sp>
    </p:spTree>
    <p:extLst>
      <p:ext uri="{BB962C8B-B14F-4D97-AF65-F5344CB8AC3E}">
        <p14:creationId xmlns:p14="http://schemas.microsoft.com/office/powerpoint/2010/main" val="34328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819" y="453780"/>
            <a:ext cx="8911687" cy="1280890"/>
          </a:xfrm>
        </p:spPr>
        <p:txBody>
          <a:bodyPr/>
          <a:lstStyle/>
          <a:p>
            <a:r>
              <a:rPr lang="en-GB" dirty="0" smtClean="0"/>
              <a:t>Lincoln Inauguration  </a:t>
            </a:r>
            <a:endParaRPr lang="en-GB" dirty="0"/>
          </a:p>
        </p:txBody>
      </p:sp>
      <p:pic>
        <p:nvPicPr>
          <p:cNvPr id="1229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717" y="1775013"/>
            <a:ext cx="6571883" cy="50829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95874" y="2704521"/>
            <a:ext cx="4626588"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Smuggled into Washington at night</a:t>
            </a:r>
          </a:p>
          <a:p>
            <a:r>
              <a:rPr lang="en-GB" sz="2000" dirty="0">
                <a:latin typeface="Arial" panose="020B0604020202020204" pitchFamily="34" charset="0"/>
                <a:cs typeface="Arial" panose="020B0604020202020204" pitchFamily="34" charset="0"/>
              </a:rPr>
              <a:t> on secret </a:t>
            </a:r>
            <a:r>
              <a:rPr lang="en-GB" sz="2000" dirty="0" smtClean="0">
                <a:latin typeface="Arial" panose="020B0604020202020204" pitchFamily="34" charset="0"/>
                <a:cs typeface="Arial" panose="020B0604020202020204" pitchFamily="34" charset="0"/>
              </a:rPr>
              <a:t>train…arrives an surrounded</a:t>
            </a:r>
          </a:p>
          <a:p>
            <a:r>
              <a:rPr lang="en-GB" sz="2000" dirty="0" smtClean="0">
                <a:latin typeface="Arial" panose="020B0604020202020204" pitchFamily="34" charset="0"/>
                <a:cs typeface="Arial" panose="020B0604020202020204" pitchFamily="34" charset="0"/>
              </a:rPr>
              <a:t>By cavalry….assassins flee</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8561294" y="1828800"/>
            <a:ext cx="184731" cy="369332"/>
          </a:xfrm>
          <a:prstGeom prst="rect">
            <a:avLst/>
          </a:prstGeom>
          <a:noFill/>
        </p:spPr>
        <p:txBody>
          <a:bodyPr wrap="none" rtlCol="0">
            <a:spAutoFit/>
          </a:bodyPr>
          <a:lstStyle/>
          <a:p>
            <a:endParaRPr lang="en-GB" dirty="0"/>
          </a:p>
        </p:txBody>
      </p:sp>
      <p:sp>
        <p:nvSpPr>
          <p:cNvPr id="6" name="TextBox 5"/>
          <p:cNvSpPr txBox="1"/>
          <p:nvPr/>
        </p:nvSpPr>
        <p:spPr>
          <a:xfrm>
            <a:off x="6945330" y="5089673"/>
            <a:ext cx="5421330" cy="193899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Tries to reconcile South</a:t>
            </a:r>
          </a:p>
          <a:p>
            <a:pPr indent="-342900">
              <a:buAutoNum type="arabicParenBoth"/>
            </a:pPr>
            <a:r>
              <a:rPr lang="en-GB" sz="2000" dirty="0">
                <a:latin typeface="Arial" panose="020B0604020202020204" pitchFamily="34" charset="0"/>
                <a:cs typeface="Arial" panose="020B0604020202020204" pitchFamily="34" charset="0"/>
              </a:rPr>
              <a:t>No attempt to end slavery “where it exists”</a:t>
            </a:r>
          </a:p>
          <a:p>
            <a:pPr indent="-342900">
              <a:buAutoNum type="arabicParenBoth"/>
            </a:pPr>
            <a:r>
              <a:rPr lang="en-GB" sz="2000" dirty="0">
                <a:latin typeface="Arial" panose="020B0604020202020204" pitchFamily="34" charset="0"/>
                <a:cs typeface="Arial" panose="020B0604020202020204" pitchFamily="34" charset="0"/>
              </a:rPr>
              <a:t> No attack on South…unless attacked</a:t>
            </a:r>
          </a:p>
          <a:p>
            <a:pPr indent="-342900">
              <a:buAutoNum type="arabicParenBoth"/>
            </a:pPr>
            <a:r>
              <a:rPr lang="en-GB" sz="2000" dirty="0">
                <a:latin typeface="Arial" panose="020B0604020202020204" pitchFamily="34" charset="0"/>
                <a:cs typeface="Arial" panose="020B0604020202020204" pitchFamily="34" charset="0"/>
              </a:rPr>
              <a:t>Will hold and occupy US forts </a:t>
            </a:r>
          </a:p>
          <a:p>
            <a:pPr indent="-342900">
              <a:buAutoNum type="arabicParenBoth"/>
            </a:pPr>
            <a:r>
              <a:rPr lang="en-GB" sz="2000" dirty="0">
                <a:latin typeface="Arial" panose="020B0604020202020204" pitchFamily="34" charset="0"/>
                <a:cs typeface="Arial" panose="020B0604020202020204" pitchFamily="34" charset="0"/>
              </a:rPr>
              <a:t>……but does say “secession” is anarchy</a:t>
            </a:r>
          </a:p>
          <a:p>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6966481" y="1254252"/>
            <a:ext cx="4020652" cy="1015663"/>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Policy of silence between election</a:t>
            </a:r>
          </a:p>
          <a:p>
            <a:r>
              <a:rPr lang="en-GB" sz="2000" dirty="0" smtClean="0">
                <a:latin typeface="Arial" panose="020B0604020202020204" pitchFamily="34" charset="0"/>
                <a:cs typeface="Arial" panose="020B0604020202020204" pitchFamily="34" charset="0"/>
              </a:rPr>
              <a:t>November 1860 &amp; inauguration </a:t>
            </a:r>
          </a:p>
          <a:p>
            <a:r>
              <a:rPr lang="en-GB" sz="2000" dirty="0" smtClean="0">
                <a:latin typeface="Arial" panose="020B0604020202020204" pitchFamily="34" charset="0"/>
                <a:cs typeface="Arial" panose="020B0604020202020204" pitchFamily="34" charset="0"/>
              </a:rPr>
              <a:t>March 4, 1861</a:t>
            </a:r>
            <a:endParaRPr lang="en-GB" sz="2000" dirty="0">
              <a:latin typeface="Arial" panose="020B0604020202020204" pitchFamily="34" charset="0"/>
              <a:cs typeface="Arial" panose="020B0604020202020204" pitchFamily="34" charset="0"/>
            </a:endParaRPr>
          </a:p>
        </p:txBody>
      </p:sp>
      <p:sp>
        <p:nvSpPr>
          <p:cNvPr id="3" name="TextBox 2"/>
          <p:cNvSpPr txBox="1"/>
          <p:nvPr/>
        </p:nvSpPr>
        <p:spPr>
          <a:xfrm>
            <a:off x="1294544" y="1273995"/>
            <a:ext cx="4774064" cy="646331"/>
          </a:xfrm>
          <a:prstGeom prst="rect">
            <a:avLst/>
          </a:prstGeom>
          <a:noFill/>
        </p:spPr>
        <p:txBody>
          <a:bodyPr wrap="none" rtlCol="0">
            <a:spAutoFit/>
          </a:bodyPr>
          <a:lstStyle/>
          <a:p>
            <a:r>
              <a:rPr lang="en-GB" dirty="0" smtClean="0"/>
              <a:t>Lincoln at White House (note crowd size) </a:t>
            </a:r>
          </a:p>
          <a:p>
            <a:endParaRPr lang="en-GB" dirty="0"/>
          </a:p>
        </p:txBody>
      </p:sp>
      <p:sp>
        <p:nvSpPr>
          <p:cNvPr id="8" name="TextBox 7"/>
          <p:cNvSpPr txBox="1"/>
          <p:nvPr/>
        </p:nvSpPr>
        <p:spPr>
          <a:xfrm>
            <a:off x="6976153" y="4130211"/>
            <a:ext cx="3674404"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Massive crowd wait for speech</a:t>
            </a:r>
          </a:p>
        </p:txBody>
      </p:sp>
    </p:spTree>
    <p:extLst>
      <p:ext uri="{BB962C8B-B14F-4D97-AF65-F5344CB8AC3E}">
        <p14:creationId xmlns:p14="http://schemas.microsoft.com/office/powerpoint/2010/main" val="7913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3"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336" y="292416"/>
            <a:ext cx="8911687" cy="1280890"/>
          </a:xfrm>
        </p:spPr>
        <p:txBody>
          <a:bodyPr/>
          <a:lstStyle/>
          <a:p>
            <a:pPr algn="ctr"/>
            <a:r>
              <a:rPr lang="en-GB" dirty="0" smtClean="0"/>
              <a:t>Fort Sumter</a:t>
            </a:r>
            <a:endParaRPr lang="en-GB" dirty="0"/>
          </a:p>
        </p:txBody>
      </p:sp>
      <p:pic>
        <p:nvPicPr>
          <p:cNvPr id="13316" name="Picture 4" descr="Map Of Southern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87" y="1299882"/>
            <a:ext cx="6372644" cy="5558118"/>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5350015" y="3165851"/>
            <a:ext cx="403412" cy="466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4966044" y="2680247"/>
            <a:ext cx="1430200" cy="369332"/>
          </a:xfrm>
          <a:prstGeom prst="rect">
            <a:avLst/>
          </a:prstGeom>
          <a:solidFill>
            <a:schemeClr val="bg1"/>
          </a:solidFill>
        </p:spPr>
        <p:txBody>
          <a:bodyPr wrap="none" rtlCol="0">
            <a:spAutoFit/>
          </a:bodyPr>
          <a:lstStyle/>
          <a:p>
            <a:r>
              <a:rPr lang="en-GB" dirty="0" smtClean="0"/>
              <a:t>Fort Sumter</a:t>
            </a:r>
            <a:endParaRPr lang="en-GB" dirty="0"/>
          </a:p>
        </p:txBody>
      </p:sp>
      <p:sp>
        <p:nvSpPr>
          <p:cNvPr id="6" name="TextBox 5"/>
          <p:cNvSpPr txBox="1"/>
          <p:nvPr/>
        </p:nvSpPr>
        <p:spPr>
          <a:xfrm>
            <a:off x="6979074" y="1682445"/>
            <a:ext cx="4360489"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One of several forts built along</a:t>
            </a:r>
          </a:p>
          <a:p>
            <a:r>
              <a:rPr lang="en-GB" sz="2400" dirty="0" smtClean="0">
                <a:latin typeface="Arial" panose="020B0604020202020204" pitchFamily="34" charset="0"/>
                <a:cs typeface="Arial" panose="020B0604020202020204" pitchFamily="34" charset="0"/>
              </a:rPr>
              <a:t>Southern and Eastern Coast</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786903" y="3076504"/>
            <a:ext cx="5214889" cy="2677656"/>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Designed </a:t>
            </a:r>
            <a:r>
              <a:rPr lang="en-GB" sz="2400" dirty="0" smtClean="0">
                <a:latin typeface="Arial" panose="020B0604020202020204" pitchFamily="34" charset="0"/>
                <a:cs typeface="Arial" panose="020B0604020202020204" pitchFamily="34" charset="0"/>
              </a:rPr>
              <a:t>I 1812 to </a:t>
            </a:r>
            <a:r>
              <a:rPr lang="en-GB" sz="2400" dirty="0">
                <a:latin typeface="Arial" panose="020B0604020202020204" pitchFamily="34" charset="0"/>
                <a:cs typeface="Arial" panose="020B0604020202020204" pitchFamily="34" charset="0"/>
              </a:rPr>
              <a:t>be most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Powerful Fort </a:t>
            </a:r>
            <a:r>
              <a:rPr lang="en-GB" sz="2400" dirty="0">
                <a:latin typeface="Arial" panose="020B0604020202020204" pitchFamily="34" charset="0"/>
                <a:cs typeface="Arial" panose="020B0604020202020204" pitchFamily="34" charset="0"/>
              </a:rPr>
              <a:t>in world with </a:t>
            </a:r>
            <a:r>
              <a:rPr lang="en-GB" sz="2400" dirty="0" smtClean="0">
                <a:latin typeface="Arial" panose="020B0604020202020204" pitchFamily="34" charset="0"/>
                <a:cs typeface="Arial" panose="020B0604020202020204" pitchFamily="34" charset="0"/>
              </a:rPr>
              <a:t>650</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guns </a:t>
            </a:r>
            <a:r>
              <a:rPr lang="en-GB" sz="2400" dirty="0" smtClean="0">
                <a:latin typeface="Arial" panose="020B0604020202020204" pitchFamily="34" charset="0"/>
                <a:cs typeface="Arial" panose="020B0604020202020204" pitchFamily="34" charset="0"/>
              </a:rPr>
              <a:t>…enemy the British most guns</a:t>
            </a:r>
          </a:p>
          <a:p>
            <a:r>
              <a:rPr lang="en-GB" sz="2400" dirty="0">
                <a:latin typeface="Arial" panose="020B0604020202020204" pitchFamily="34" charset="0"/>
                <a:cs typeface="Arial" panose="020B0604020202020204" pitchFamily="34" charset="0"/>
              </a:rPr>
              <a:t>f</a:t>
            </a:r>
            <a:r>
              <a:rPr lang="en-GB" sz="2400" dirty="0" smtClean="0">
                <a:latin typeface="Arial" panose="020B0604020202020204" pitchFamily="34" charset="0"/>
                <a:cs typeface="Arial" panose="020B0604020202020204" pitchFamily="34" charset="0"/>
              </a:rPr>
              <a:t>acing Atlantic……incomplete 1860</a:t>
            </a:r>
          </a:p>
          <a:p>
            <a:r>
              <a:rPr lang="en-GB" sz="2400" dirty="0" smtClean="0">
                <a:latin typeface="Arial" panose="020B0604020202020204" pitchFamily="34" charset="0"/>
                <a:cs typeface="Arial" panose="020B0604020202020204" pitchFamily="34" charset="0"/>
              </a:rPr>
              <a:t>Guarded by one soldier…future</a:t>
            </a:r>
          </a:p>
          <a:p>
            <a:r>
              <a:rPr lang="en-GB" sz="2400" dirty="0" smtClean="0">
                <a:latin typeface="Arial" panose="020B0604020202020204" pitchFamily="34" charset="0"/>
                <a:cs typeface="Arial" panose="020B0604020202020204" pitchFamily="34" charset="0"/>
              </a:rPr>
              <a:t>Garrison of 100 stationed on land</a:t>
            </a:r>
          </a:p>
          <a:p>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835153" y="3594847"/>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4276009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025" y="141225"/>
            <a:ext cx="8911687" cy="1280890"/>
          </a:xfrm>
        </p:spPr>
        <p:txBody>
          <a:bodyPr/>
          <a:lstStyle/>
          <a:p>
            <a:pPr algn="ctr"/>
            <a:r>
              <a:rPr lang="en-GB" dirty="0" smtClean="0"/>
              <a:t>Fort Sumter</a:t>
            </a:r>
            <a:endParaRPr lang="en-GB" dirty="0"/>
          </a:p>
        </p:txBody>
      </p:sp>
      <p:pic>
        <p:nvPicPr>
          <p:cNvPr id="1026" name="Picture 2" descr="Map depicting Charleston harbor and the location of fortifications in 1861, with lines showing the paths of artillery fire against Fort Sum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02" y="1027416"/>
            <a:ext cx="7828908" cy="5830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17276" y="852754"/>
            <a:ext cx="3520516" cy="646331"/>
          </a:xfrm>
          <a:prstGeom prst="rect">
            <a:avLst/>
          </a:prstGeom>
          <a:noFill/>
        </p:spPr>
        <p:txBody>
          <a:bodyPr wrap="none" rtlCol="0">
            <a:spAutoFit/>
          </a:bodyPr>
          <a:lstStyle/>
          <a:p>
            <a:r>
              <a:rPr lang="en-GB" dirty="0" smtClean="0"/>
              <a:t>Fort will command Charleston</a:t>
            </a:r>
          </a:p>
          <a:p>
            <a:r>
              <a:rPr lang="en-GB" dirty="0" smtClean="0"/>
              <a:t>harbour</a:t>
            </a:r>
          </a:p>
        </p:txBody>
      </p:sp>
      <p:sp>
        <p:nvSpPr>
          <p:cNvPr id="6" name="TextBox 5"/>
          <p:cNvSpPr txBox="1"/>
          <p:nvPr/>
        </p:nvSpPr>
        <p:spPr>
          <a:xfrm>
            <a:off x="8495017" y="1724347"/>
            <a:ext cx="2967479" cy="1200329"/>
          </a:xfrm>
          <a:prstGeom prst="rect">
            <a:avLst/>
          </a:prstGeom>
          <a:noFill/>
        </p:spPr>
        <p:txBody>
          <a:bodyPr wrap="none" rtlCol="0">
            <a:spAutoFit/>
          </a:bodyPr>
          <a:lstStyle/>
          <a:p>
            <a:r>
              <a:rPr lang="en-GB" dirty="0" smtClean="0"/>
              <a:t>Commander abandons</a:t>
            </a:r>
          </a:p>
          <a:p>
            <a:r>
              <a:rPr lang="en-GB" dirty="0" smtClean="0"/>
              <a:t>Moultrie when S Carolina</a:t>
            </a:r>
          </a:p>
          <a:p>
            <a:r>
              <a:rPr lang="en-GB" dirty="0" smtClean="0"/>
              <a:t>Secedes in December</a:t>
            </a:r>
          </a:p>
          <a:p>
            <a:r>
              <a:rPr lang="en-GB" dirty="0" smtClean="0"/>
              <a:t>…situation indefensible</a:t>
            </a:r>
            <a:endParaRPr lang="en-GB" dirty="0"/>
          </a:p>
        </p:txBody>
      </p:sp>
      <p:sp>
        <p:nvSpPr>
          <p:cNvPr id="7" name="TextBox 6"/>
          <p:cNvSpPr txBox="1"/>
          <p:nvPr/>
        </p:nvSpPr>
        <p:spPr>
          <a:xfrm>
            <a:off x="8637139" y="4126786"/>
            <a:ext cx="3139001" cy="1477328"/>
          </a:xfrm>
          <a:prstGeom prst="rect">
            <a:avLst/>
          </a:prstGeom>
          <a:noFill/>
        </p:spPr>
        <p:txBody>
          <a:bodyPr wrap="none" rtlCol="0">
            <a:spAutoFit/>
          </a:bodyPr>
          <a:lstStyle/>
          <a:p>
            <a:r>
              <a:rPr lang="en-GB" dirty="0" smtClean="0"/>
              <a:t>Buchanan shocked…</a:t>
            </a:r>
          </a:p>
          <a:p>
            <a:r>
              <a:rPr lang="en-GB" dirty="0" smtClean="0"/>
              <a:t>S Carolina considers move</a:t>
            </a:r>
          </a:p>
          <a:p>
            <a:r>
              <a:rPr lang="en-GB" dirty="0" smtClean="0"/>
              <a:t>“act of bad faith”</a:t>
            </a:r>
          </a:p>
          <a:p>
            <a:r>
              <a:rPr lang="en-GB" dirty="0" smtClean="0"/>
              <a:t>…Jan 1</a:t>
            </a:r>
            <a:r>
              <a:rPr lang="en-GB" baseline="30000" dirty="0" smtClean="0"/>
              <a:t>st</a:t>
            </a:r>
            <a:r>
              <a:rPr lang="en-GB" dirty="0" smtClean="0"/>
              <a:t> demands Fort</a:t>
            </a:r>
          </a:p>
          <a:p>
            <a:r>
              <a:rPr lang="en-GB" dirty="0" smtClean="0"/>
              <a:t> surrender</a:t>
            </a:r>
            <a:endParaRPr lang="en-GB" dirty="0"/>
          </a:p>
        </p:txBody>
      </p:sp>
      <p:sp>
        <p:nvSpPr>
          <p:cNvPr id="5" name="TextBox 4"/>
          <p:cNvSpPr txBox="1"/>
          <p:nvPr/>
        </p:nvSpPr>
        <p:spPr>
          <a:xfrm>
            <a:off x="8784405" y="5804899"/>
            <a:ext cx="2587568" cy="923330"/>
          </a:xfrm>
          <a:prstGeom prst="rect">
            <a:avLst/>
          </a:prstGeom>
          <a:noFill/>
        </p:spPr>
        <p:txBody>
          <a:bodyPr wrap="none" rtlCol="0">
            <a:spAutoFit/>
          </a:bodyPr>
          <a:lstStyle/>
          <a:p>
            <a:r>
              <a:rPr lang="en-GB" dirty="0" smtClean="0"/>
              <a:t>Commander refuses..</a:t>
            </a:r>
          </a:p>
          <a:p>
            <a:r>
              <a:rPr lang="en-GB" dirty="0" smtClean="0"/>
              <a:t>Sends note …running</a:t>
            </a:r>
          </a:p>
          <a:p>
            <a:r>
              <a:rPr lang="en-GB" dirty="0" smtClean="0"/>
              <a:t>Out of food </a:t>
            </a:r>
            <a:endParaRPr lang="en-GB" dirty="0"/>
          </a:p>
        </p:txBody>
      </p:sp>
      <p:sp>
        <p:nvSpPr>
          <p:cNvPr id="8" name="TextBox 7"/>
          <p:cNvSpPr txBox="1"/>
          <p:nvPr/>
        </p:nvSpPr>
        <p:spPr>
          <a:xfrm>
            <a:off x="8599469" y="3061700"/>
            <a:ext cx="3276859" cy="923330"/>
          </a:xfrm>
          <a:prstGeom prst="rect">
            <a:avLst/>
          </a:prstGeom>
          <a:noFill/>
        </p:spPr>
        <p:txBody>
          <a:bodyPr wrap="none" rtlCol="0">
            <a:spAutoFit/>
          </a:bodyPr>
          <a:lstStyle/>
          <a:p>
            <a:r>
              <a:rPr lang="en-GB" dirty="0" smtClean="0"/>
              <a:t>Carolinians seize armoury</a:t>
            </a:r>
          </a:p>
          <a:p>
            <a:r>
              <a:rPr lang="en-GB" dirty="0" smtClean="0"/>
              <a:t>At Moultrie with 20,000 guns</a:t>
            </a:r>
          </a:p>
          <a:p>
            <a:r>
              <a:rPr lang="en-GB" dirty="0" smtClean="0"/>
              <a:t>Assemble artillery</a:t>
            </a:r>
            <a:endParaRPr lang="en-GB" dirty="0"/>
          </a:p>
        </p:txBody>
      </p:sp>
    </p:spTree>
    <p:extLst>
      <p:ext uri="{BB962C8B-B14F-4D97-AF65-F5344CB8AC3E}">
        <p14:creationId xmlns:p14="http://schemas.microsoft.com/office/powerpoint/2010/main" val="361941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588" y="101127"/>
            <a:ext cx="8911687" cy="1280890"/>
          </a:xfrm>
        </p:spPr>
        <p:txBody>
          <a:bodyPr/>
          <a:lstStyle/>
          <a:p>
            <a:pPr algn="ctr"/>
            <a:r>
              <a:rPr lang="en-GB" dirty="0" smtClean="0"/>
              <a:t>“Stalemate”</a:t>
            </a:r>
            <a:endParaRPr lang="en-GB" dirty="0"/>
          </a:p>
        </p:txBody>
      </p:sp>
      <p:sp>
        <p:nvSpPr>
          <p:cNvPr id="3" name="Content Placeholder 2"/>
          <p:cNvSpPr>
            <a:spLocks noGrp="1"/>
          </p:cNvSpPr>
          <p:nvPr>
            <p:ph idx="1"/>
          </p:nvPr>
        </p:nvSpPr>
        <p:spPr>
          <a:xfrm>
            <a:off x="811658" y="1222625"/>
            <a:ext cx="11085815" cy="5548045"/>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Buchanan sends ship to supply Sumter with food “Star of the West” in January 9</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t>
            </a:r>
          </a:p>
          <a:p>
            <a:pPr lvl="1"/>
            <a:r>
              <a:rPr lang="en-GB" sz="2400" dirty="0" smtClean="0">
                <a:latin typeface="Arial" panose="020B0604020202020204" pitchFamily="34" charset="0"/>
                <a:cs typeface="Arial" panose="020B0604020202020204" pitchFamily="34" charset="0"/>
              </a:rPr>
              <a:t>Carolina batteries open fire……relief abandoned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January- March …stalemate…..garrison on short rations.  Jefferson Davis does not want be seen as aggressor….fear of alienating Virginia and other border states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Lincoln takes office</a:t>
            </a:r>
          </a:p>
          <a:p>
            <a:pPr lvl="1"/>
            <a:r>
              <a:rPr lang="en-GB" sz="2600" dirty="0" smtClean="0">
                <a:latin typeface="Arial" panose="020B0604020202020204" pitchFamily="34" charset="0"/>
                <a:cs typeface="Arial" panose="020B0604020202020204" pitchFamily="34" charset="0"/>
              </a:rPr>
              <a:t>Offers </a:t>
            </a:r>
            <a:r>
              <a:rPr lang="en-GB" sz="2600" dirty="0">
                <a:latin typeface="Arial" panose="020B0604020202020204" pitchFamily="34" charset="0"/>
                <a:cs typeface="Arial" panose="020B0604020202020204" pitchFamily="34" charset="0"/>
              </a:rPr>
              <a:t>to hand over fort if Virginia stays in union “a state for a fort is no bad business”</a:t>
            </a:r>
          </a:p>
          <a:p>
            <a:pPr lvl="1"/>
            <a:r>
              <a:rPr lang="en-GB" sz="2600" dirty="0">
                <a:latin typeface="Arial" panose="020B0604020202020204" pitchFamily="34" charset="0"/>
                <a:cs typeface="Arial" panose="020B0604020202020204" pitchFamily="34" charset="0"/>
              </a:rPr>
              <a:t>South sends negotiators.. Lincoln </a:t>
            </a:r>
            <a:r>
              <a:rPr lang="en-GB" sz="2600" dirty="0" smtClean="0">
                <a:latin typeface="Arial" panose="020B0604020202020204" pitchFamily="34" charset="0"/>
                <a:cs typeface="Arial" panose="020B0604020202020204" pitchFamily="34" charset="0"/>
              </a:rPr>
              <a:t>refuses to recognize </a:t>
            </a:r>
            <a:r>
              <a:rPr lang="en-GB" sz="2600" dirty="0">
                <a:latin typeface="Arial" panose="020B0604020202020204" pitchFamily="34" charset="0"/>
                <a:cs typeface="Arial" panose="020B0604020202020204" pitchFamily="34" charset="0"/>
              </a:rPr>
              <a:t>them</a:t>
            </a:r>
          </a:p>
          <a:p>
            <a:pPr lvl="1"/>
            <a:r>
              <a:rPr lang="en-GB" sz="2600" dirty="0">
                <a:latin typeface="Arial" panose="020B0604020202020204" pitchFamily="34" charset="0"/>
                <a:cs typeface="Arial" panose="020B0604020202020204" pitchFamily="34" charset="0"/>
              </a:rPr>
              <a:t>Notifies S Carolina’s  that he will send </a:t>
            </a:r>
            <a:r>
              <a:rPr lang="en-GB" sz="2600" dirty="0" smtClean="0">
                <a:latin typeface="Arial" panose="020B0604020202020204" pitchFamily="34" charset="0"/>
                <a:cs typeface="Arial" panose="020B0604020202020204" pitchFamily="34" charset="0"/>
              </a:rPr>
              <a:t>expedition </a:t>
            </a:r>
            <a:r>
              <a:rPr lang="en-GB" sz="2600" dirty="0">
                <a:latin typeface="Arial" panose="020B0604020202020204" pitchFamily="34" charset="0"/>
                <a:cs typeface="Arial" panose="020B0604020202020204" pitchFamily="34" charset="0"/>
              </a:rPr>
              <a:t>to deliver </a:t>
            </a:r>
            <a:r>
              <a:rPr lang="en-GB" sz="2600" dirty="0" smtClean="0">
                <a:latin typeface="Arial" panose="020B0604020202020204" pitchFamily="34" charset="0"/>
                <a:cs typeface="Arial" panose="020B0604020202020204" pitchFamily="34" charset="0"/>
              </a:rPr>
              <a:t>food. Not </a:t>
            </a:r>
            <a:r>
              <a:rPr lang="en-GB" sz="2600" dirty="0">
                <a:latin typeface="Arial" panose="020B0604020202020204" pitchFamily="34" charset="0"/>
                <a:cs typeface="Arial" panose="020B0604020202020204" pitchFamily="34" charset="0"/>
              </a:rPr>
              <a:t>arms</a:t>
            </a:r>
          </a:p>
          <a:p>
            <a:pPr lvl="1"/>
            <a:endParaRPr lang="en-GB" sz="2600" dirty="0" smtClean="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Jefferson Davis orders “fort reduced” before food arrives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6512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282" y="356982"/>
            <a:ext cx="8911687" cy="1280890"/>
          </a:xfrm>
        </p:spPr>
        <p:txBody>
          <a:bodyPr/>
          <a:lstStyle/>
          <a:p>
            <a:pPr algn="ctr"/>
            <a:r>
              <a:rPr lang="en-GB" dirty="0" smtClean="0"/>
              <a:t>“War”</a:t>
            </a:r>
            <a:endParaRPr lang="en-GB" dirty="0"/>
          </a:p>
        </p:txBody>
      </p:sp>
      <p:sp>
        <p:nvSpPr>
          <p:cNvPr id="3" name="Content Placeholder 2"/>
          <p:cNvSpPr>
            <a:spLocks noGrp="1"/>
          </p:cNvSpPr>
          <p:nvPr>
            <p:ph idx="1"/>
          </p:nvPr>
        </p:nvSpPr>
        <p:spPr>
          <a:xfrm>
            <a:off x="1469329" y="1178103"/>
            <a:ext cx="8915400" cy="5191875"/>
          </a:xfrm>
        </p:spPr>
        <p:txBody>
          <a:bodyPr>
            <a:normAutofit fontScale="92500" lnSpcReduction="10000"/>
          </a:bodyPr>
          <a:lstStyle/>
          <a:p>
            <a:r>
              <a:rPr lang="en-GB" sz="2400" dirty="0">
                <a:latin typeface="Arial" panose="020B0604020202020204" pitchFamily="34" charset="0"/>
                <a:cs typeface="Arial" panose="020B0604020202020204" pitchFamily="34" charset="0"/>
              </a:rPr>
              <a:t>Local commander </a:t>
            </a:r>
            <a:r>
              <a:rPr lang="en-GB" sz="2400" dirty="0" smtClean="0">
                <a:latin typeface="Arial" panose="020B0604020202020204" pitchFamily="34" charset="0"/>
                <a:cs typeface="Arial" panose="020B0604020202020204" pitchFamily="34" charset="0"/>
              </a:rPr>
              <a:t>General Beauregard sends </a:t>
            </a:r>
            <a:r>
              <a:rPr lang="en-GB" sz="2400" dirty="0">
                <a:latin typeface="Arial" panose="020B0604020202020204" pitchFamily="34" charset="0"/>
                <a:cs typeface="Arial" panose="020B0604020202020204" pitchFamily="34" charset="0"/>
              </a:rPr>
              <a:t>negotiators to Fort to secure </a:t>
            </a:r>
            <a:r>
              <a:rPr lang="en-GB" sz="2400" dirty="0" smtClean="0">
                <a:latin typeface="Arial" panose="020B0604020202020204" pitchFamily="34" charset="0"/>
                <a:cs typeface="Arial" panose="020B0604020202020204" pitchFamily="34" charset="0"/>
              </a:rPr>
              <a:t>surrender</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Anderson </a:t>
            </a:r>
            <a:r>
              <a:rPr lang="en-GB" sz="2400" dirty="0">
                <a:latin typeface="Arial" panose="020B0604020202020204" pitchFamily="34" charset="0"/>
                <a:cs typeface="Arial" panose="020B0604020202020204" pitchFamily="34" charset="0"/>
              </a:rPr>
              <a:t>refuses</a:t>
            </a:r>
          </a:p>
          <a:p>
            <a:pPr marL="457200" lvl="1" indent="0">
              <a:buNone/>
            </a:pPr>
            <a:endParaRPr lang="en-GB" sz="22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    </a:t>
            </a:r>
          </a:p>
          <a:p>
            <a:r>
              <a:rPr lang="en-GB" sz="2400" dirty="0" smtClean="0">
                <a:latin typeface="Arial" panose="020B0604020202020204" pitchFamily="34" charset="0"/>
                <a:cs typeface="Arial" panose="020B0604020202020204" pitchFamily="34" charset="0"/>
              </a:rPr>
              <a:t>Negotiator: “Sir</a:t>
            </a:r>
            <a:r>
              <a:rPr lang="en-GB" sz="2400" dirty="0">
                <a:latin typeface="Arial" panose="020B0604020202020204" pitchFamily="34" charset="0"/>
                <a:cs typeface="Arial" panose="020B0604020202020204" pitchFamily="34" charset="0"/>
              </a:rPr>
              <a:t>: by authority of Brigadier General Beauregard, commanding the Provisional Forces of the Confederate States, we have the </a:t>
            </a:r>
            <a:r>
              <a:rPr lang="en-GB" sz="2400" dirty="0" smtClean="0">
                <a:latin typeface="Arial" panose="020B0604020202020204" pitchFamily="34" charset="0"/>
                <a:cs typeface="Arial" panose="020B0604020202020204" pitchFamily="34" charset="0"/>
              </a:rPr>
              <a:t>honour </a:t>
            </a:r>
            <a:r>
              <a:rPr lang="en-GB" sz="2400" dirty="0">
                <a:latin typeface="Arial" panose="020B0604020202020204" pitchFamily="34" charset="0"/>
                <a:cs typeface="Arial" panose="020B0604020202020204" pitchFamily="34" charset="0"/>
              </a:rPr>
              <a:t>to notify you that he will open fire of his batteries on Fort Sumter in one hour from this time."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Anderson escorted the officers back to their boat, shook hands with each one, and said "If we never meet in this world again, God grant that we may meet in the next</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9502635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043" y="336434"/>
            <a:ext cx="10271714" cy="1280890"/>
          </a:xfrm>
        </p:spPr>
        <p:txBody>
          <a:bodyPr/>
          <a:lstStyle/>
          <a:p>
            <a:r>
              <a:rPr lang="en-GB" dirty="0" smtClean="0"/>
              <a:t>Bombardment…and war start April 13, 1861</a:t>
            </a:r>
            <a:endParaRPr lang="en-GB" dirty="0"/>
          </a:p>
        </p:txBody>
      </p:sp>
      <p:pic>
        <p:nvPicPr>
          <p:cNvPr id="4" name="Picture 3"/>
          <p:cNvPicPr>
            <a:picLocks noChangeAspect="1"/>
          </p:cNvPicPr>
          <p:nvPr/>
        </p:nvPicPr>
        <p:blipFill>
          <a:blip r:embed="rId2"/>
          <a:stretch>
            <a:fillRect/>
          </a:stretch>
        </p:blipFill>
        <p:spPr>
          <a:xfrm>
            <a:off x="212813" y="1618180"/>
            <a:ext cx="11979187" cy="5239820"/>
          </a:xfrm>
          <a:prstGeom prst="rect">
            <a:avLst/>
          </a:prstGeom>
        </p:spPr>
      </p:pic>
    </p:spTree>
    <p:extLst>
      <p:ext uri="{BB962C8B-B14F-4D97-AF65-F5344CB8AC3E}">
        <p14:creationId xmlns:p14="http://schemas.microsoft.com/office/powerpoint/2010/main" val="8385106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14" y="326159"/>
            <a:ext cx="8911687" cy="1280890"/>
          </a:xfrm>
        </p:spPr>
        <p:txBody>
          <a:bodyPr/>
          <a:lstStyle/>
          <a:p>
            <a:pPr algn="ctr"/>
            <a:r>
              <a:rPr lang="en-GB" dirty="0" smtClean="0"/>
              <a:t>Impact of bombardment</a:t>
            </a:r>
            <a:endParaRPr lang="en-GB" dirty="0"/>
          </a:p>
        </p:txBody>
      </p:sp>
      <p:sp>
        <p:nvSpPr>
          <p:cNvPr id="3" name="Content Placeholder 2"/>
          <p:cNvSpPr>
            <a:spLocks noGrp="1"/>
          </p:cNvSpPr>
          <p:nvPr>
            <p:ph idx="1"/>
          </p:nvPr>
        </p:nvSpPr>
        <p:spPr>
          <a:xfrm>
            <a:off x="893851" y="1273995"/>
            <a:ext cx="10857340" cy="5296327"/>
          </a:xfrm>
        </p:spPr>
        <p:txBody>
          <a:bodyPr>
            <a:normAutofit fontScale="77500" lnSpcReduction="20000"/>
          </a:bodyPr>
          <a:lstStyle/>
          <a:p>
            <a:r>
              <a:rPr lang="en-GB" sz="3100" dirty="0" smtClean="0">
                <a:latin typeface="Arial" panose="020B0604020202020204" pitchFamily="34" charset="0"/>
                <a:cs typeface="Arial" panose="020B0604020202020204" pitchFamily="34" charset="0"/>
              </a:rPr>
              <a:t>Fort surrenders April 14</a:t>
            </a:r>
            <a:r>
              <a:rPr lang="en-GB" sz="3100" baseline="30000" dirty="0" smtClean="0">
                <a:latin typeface="Arial" panose="020B0604020202020204" pitchFamily="34" charset="0"/>
                <a:cs typeface="Arial" panose="020B0604020202020204" pitchFamily="34" charset="0"/>
              </a:rPr>
              <a:t>th</a:t>
            </a:r>
            <a:r>
              <a:rPr lang="en-GB" sz="3100" dirty="0" smtClean="0">
                <a:latin typeface="Arial" panose="020B0604020202020204" pitchFamily="34" charset="0"/>
                <a:cs typeface="Arial" panose="020B0604020202020204" pitchFamily="34" charset="0"/>
              </a:rPr>
              <a:t>…..none killed….one dies from accidental explosion</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South allows garrison to return north….Anderson a national hero</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Lincoln calls for 75,000 troops for 90 days (to recover forts and restore union)</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Virginia, Tennessee, North Carolina and Arkansas secede from the union</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South moves capital to Richmond Virginia (to keep Virginia in Confederacy)</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Northern and Southern armies assemble 100 miles apart ready for War</a:t>
            </a:r>
          </a:p>
          <a:p>
            <a:pPr marL="0" indent="0">
              <a:buNone/>
            </a:pPr>
            <a:endParaRPr lang="en-GB" sz="3100" dirty="0" smtClean="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91106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Dixie</a:t>
            </a:r>
            <a:endParaRPr lang="en-GB" dirty="0"/>
          </a:p>
        </p:txBody>
      </p:sp>
      <p:sp>
        <p:nvSpPr>
          <p:cNvPr id="3" name="Content Placeholder 2"/>
          <p:cNvSpPr>
            <a:spLocks noGrp="1"/>
          </p:cNvSpPr>
          <p:nvPr>
            <p:ph idx="1"/>
          </p:nvPr>
        </p:nvSpPr>
        <p:spPr/>
        <p:txBody>
          <a:bodyPr>
            <a:normAutofit fontScale="92500" lnSpcReduction="10000"/>
          </a:bodyPr>
          <a:lstStyle/>
          <a:p>
            <a:r>
              <a:rPr lang="en-GB" sz="3200" dirty="0" smtClean="0"/>
              <a:t>Composed 1859 by Northern song writer</a:t>
            </a:r>
          </a:p>
          <a:p>
            <a:endParaRPr lang="en-GB" sz="3200" dirty="0"/>
          </a:p>
          <a:p>
            <a:endParaRPr lang="en-GB" sz="3200" dirty="0" smtClean="0"/>
          </a:p>
          <a:p>
            <a:r>
              <a:rPr lang="en-GB" sz="3200" dirty="0" smtClean="0"/>
              <a:t>Battle song of Southern Armies</a:t>
            </a:r>
          </a:p>
          <a:p>
            <a:endParaRPr lang="en-GB" sz="3200" dirty="0"/>
          </a:p>
          <a:p>
            <a:endParaRPr lang="en-GB" sz="3200" dirty="0" smtClean="0"/>
          </a:p>
          <a:p>
            <a:r>
              <a:rPr lang="en-GB" sz="3200" dirty="0" smtClean="0"/>
              <a:t>Northern version a parody </a:t>
            </a:r>
          </a:p>
          <a:p>
            <a:endParaRPr lang="en-GB" sz="3200" dirty="0"/>
          </a:p>
          <a:p>
            <a:endParaRPr lang="en-GB" dirty="0"/>
          </a:p>
        </p:txBody>
      </p:sp>
    </p:spTree>
    <p:extLst>
      <p:ext uri="{BB962C8B-B14F-4D97-AF65-F5344CB8AC3E}">
        <p14:creationId xmlns:p14="http://schemas.microsoft.com/office/powerpoint/2010/main" val="1418282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960" y="313764"/>
            <a:ext cx="8911687" cy="1280890"/>
          </a:xfrm>
        </p:spPr>
        <p:txBody>
          <a:bodyPr/>
          <a:lstStyle/>
          <a:p>
            <a:r>
              <a:rPr lang="en-GB" dirty="0" smtClean="0"/>
              <a:t>Dixie Land……Southern Version </a:t>
            </a:r>
            <a:endParaRPr lang="en-GB" dirty="0"/>
          </a:p>
        </p:txBody>
      </p:sp>
      <p:sp>
        <p:nvSpPr>
          <p:cNvPr id="3" name="Content Placeholder 2"/>
          <p:cNvSpPr>
            <a:spLocks noGrp="1"/>
          </p:cNvSpPr>
          <p:nvPr>
            <p:ph idx="1"/>
          </p:nvPr>
        </p:nvSpPr>
        <p:spPr>
          <a:xfrm>
            <a:off x="2589212" y="1201271"/>
            <a:ext cx="8915400" cy="5656729"/>
          </a:xfrm>
        </p:spPr>
        <p:txBody>
          <a:bodyPr>
            <a:normAutofit fontScale="92500" lnSpcReduction="20000"/>
          </a:bodyPr>
          <a:lstStyle/>
          <a:p>
            <a:pPr marL="0" indent="0">
              <a:buNone/>
            </a:pPr>
            <a:r>
              <a:rPr lang="en-GB" sz="2100" dirty="0">
                <a:latin typeface="Arial" panose="020B0604020202020204" pitchFamily="34" charset="0"/>
                <a:cs typeface="Arial" panose="020B0604020202020204" pitchFamily="34" charset="0"/>
              </a:rPr>
              <a:t>I wish I was in the land of cotton, old times there are not forgotten,</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Look away, look away, look away, Dixie Land.</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In Dixie Land where I was born in, early on a frosty mornin',</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Look away, look away, look away, Dixie Land.</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Then I wish I was in Dixie, hooray! hooray!</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In Dixie Land I'll take my stand to live and die in Dixie,</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Away, away, away down South in Dixie,</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Away, away, away down South in Dixie.</a:t>
            </a:r>
            <a:r>
              <a:rPr lang="en-GB" sz="2100" baseline="30000" dirty="0">
                <a:latin typeface="Arial" panose="020B0604020202020204" pitchFamily="34" charset="0"/>
                <a:cs typeface="Arial" panose="020B0604020202020204" pitchFamily="34" charset="0"/>
                <a:hlinkClick r:id="rId2"/>
              </a:rPr>
              <a:t>[25]</a:t>
            </a:r>
            <a:endParaRPr lang="en-GB" sz="2100" dirty="0">
              <a:latin typeface="Arial" panose="020B0604020202020204" pitchFamily="34" charset="0"/>
              <a:cs typeface="Arial" panose="020B0604020202020204" pitchFamily="34" charset="0"/>
            </a:endParaRPr>
          </a:p>
          <a:p>
            <a:pPr marL="0" indent="0">
              <a:buNone/>
            </a:pPr>
            <a:r>
              <a:rPr lang="en-GB" sz="2100" baseline="30000" dirty="0">
                <a:latin typeface="Arial" panose="020B0604020202020204" pitchFamily="34" charset="0"/>
                <a:cs typeface="Arial" panose="020B0604020202020204" pitchFamily="34" charset="0"/>
              </a:rPr>
              <a:t> </a:t>
            </a:r>
            <a:endParaRPr lang="en-GB" sz="2100" dirty="0">
              <a:latin typeface="Arial" panose="020B0604020202020204" pitchFamily="34" charset="0"/>
              <a:cs typeface="Arial" panose="020B0604020202020204" pitchFamily="34" charset="0"/>
            </a:endParaRPr>
          </a:p>
          <a:p>
            <a:pPr marL="0" indent="0">
              <a:spcBef>
                <a:spcPts val="0"/>
              </a:spcBef>
              <a:buNone/>
            </a:pPr>
            <a:r>
              <a:rPr lang="en-GB" sz="2100" dirty="0">
                <a:latin typeface="Arial" panose="020B0604020202020204" pitchFamily="34" charset="0"/>
                <a:cs typeface="Arial" panose="020B0604020202020204" pitchFamily="34" charset="0"/>
              </a:rPr>
              <a:t>Dar is buckwheat cakes in Injun batter, makes your fat a little fatter</a:t>
            </a:r>
          </a:p>
          <a:p>
            <a:pPr marL="0" indent="0">
              <a:spcBef>
                <a:spcPts val="0"/>
              </a:spcBef>
              <a:buNone/>
            </a:pPr>
            <a:r>
              <a:rPr lang="en-GB" sz="2100" dirty="0" smtClean="0">
                <a:latin typeface="Arial" panose="020B0604020202020204" pitchFamily="34" charset="0"/>
                <a:cs typeface="Arial" panose="020B0604020202020204" pitchFamily="34" charset="0"/>
              </a:rPr>
              <a:t>Look </a:t>
            </a:r>
            <a:r>
              <a:rPr lang="en-GB" sz="2100" dirty="0">
                <a:latin typeface="Arial" panose="020B0604020202020204" pitchFamily="34" charset="0"/>
                <a:cs typeface="Arial" panose="020B0604020202020204" pitchFamily="34" charset="0"/>
              </a:rPr>
              <a:t>way! Look away! Look away! Dixie Land</a:t>
            </a:r>
          </a:p>
          <a:p>
            <a:pPr marL="0" indent="0">
              <a:spcBef>
                <a:spcPts val="0"/>
              </a:spcBef>
              <a:buNone/>
            </a:pPr>
            <a:r>
              <a:rPr lang="en-GB" sz="2100" dirty="0">
                <a:latin typeface="Arial" panose="020B0604020202020204" pitchFamily="34" charset="0"/>
                <a:cs typeface="Arial" panose="020B0604020202020204" pitchFamily="34" charset="0"/>
              </a:rPr>
              <a:t>Then hoe it down and scratch your </a:t>
            </a:r>
            <a:r>
              <a:rPr lang="en-GB" sz="2100" dirty="0" smtClean="0">
                <a:latin typeface="Arial" panose="020B0604020202020204" pitchFamily="34" charset="0"/>
                <a:cs typeface="Arial" panose="020B0604020202020204" pitchFamily="34" charset="0"/>
              </a:rPr>
              <a:t>gravel,</a:t>
            </a:r>
          </a:p>
          <a:p>
            <a:pPr marL="0" indent="0">
              <a:spcBef>
                <a:spcPts val="0"/>
              </a:spcBef>
              <a:buNone/>
            </a:pPr>
            <a:r>
              <a:rPr lang="en-GB" sz="2100" dirty="0" smtClean="0">
                <a:latin typeface="Arial" panose="020B0604020202020204" pitchFamily="34" charset="0"/>
                <a:cs typeface="Arial" panose="020B0604020202020204" pitchFamily="34" charset="0"/>
              </a:rPr>
              <a:t>To </a:t>
            </a:r>
            <a:r>
              <a:rPr lang="en-GB" sz="2100" dirty="0">
                <a:latin typeface="Arial" panose="020B0604020202020204" pitchFamily="34" charset="0"/>
                <a:cs typeface="Arial" panose="020B0604020202020204" pitchFamily="34" charset="0"/>
              </a:rPr>
              <a:t>Dixie’s Land I’m bound to </a:t>
            </a:r>
            <a:r>
              <a:rPr lang="en-GB" sz="2100" dirty="0" smtClean="0">
                <a:latin typeface="Arial" panose="020B0604020202020204" pitchFamily="34" charset="0"/>
                <a:cs typeface="Arial" panose="020B0604020202020204" pitchFamily="34" charset="0"/>
              </a:rPr>
              <a:t>travel</a:t>
            </a:r>
            <a:r>
              <a:rPr lang="en-GB" sz="2100" dirty="0">
                <a:latin typeface="Arial" panose="020B0604020202020204" pitchFamily="34" charset="0"/>
                <a:cs typeface="Arial" panose="020B0604020202020204" pitchFamily="34" charset="0"/>
              </a:rPr>
              <a:t> </a:t>
            </a:r>
          </a:p>
          <a:p>
            <a:pPr marL="0" indent="0">
              <a:spcBef>
                <a:spcPts val="0"/>
              </a:spcBef>
              <a:buNone/>
            </a:pPr>
            <a:r>
              <a:rPr lang="en-GB" sz="2100" dirty="0">
                <a:latin typeface="Arial" panose="020B0604020202020204" pitchFamily="34" charset="0"/>
                <a:cs typeface="Arial" panose="020B0604020202020204" pitchFamily="34" charset="0"/>
              </a:rPr>
              <a:t>Look away! Look away! Look Away! Dixie </a:t>
            </a:r>
            <a:r>
              <a:rPr lang="en-GB" sz="2100" dirty="0" smtClean="0">
                <a:latin typeface="Arial" panose="020B0604020202020204" pitchFamily="34" charset="0"/>
                <a:cs typeface="Arial" panose="020B0604020202020204" pitchFamily="34" charset="0"/>
              </a:rPr>
              <a:t>Land</a:t>
            </a:r>
          </a:p>
          <a:p>
            <a:pPr marL="0" indent="0">
              <a:buNone/>
            </a:pPr>
            <a:endParaRPr lang="en-GB" sz="2100" dirty="0">
              <a:latin typeface="Arial" panose="020B0604020202020204" pitchFamily="34" charset="0"/>
              <a:cs typeface="Arial" panose="020B0604020202020204" pitchFamily="34" charset="0"/>
            </a:endParaRPr>
          </a:p>
          <a:p>
            <a:pPr marL="0" indent="0">
              <a:buNone/>
            </a:pPr>
            <a:r>
              <a:rPr lang="en-GB" sz="2100" dirty="0">
                <a:latin typeface="Arial" panose="020B0604020202020204" pitchFamily="34" charset="0"/>
                <a:cs typeface="Arial" panose="020B0604020202020204" pitchFamily="34" charset="0"/>
              </a:rPr>
              <a:t>Then I wish I was in Dixie, hooray! hooray!</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In Dixie Land I'll take my stand to live and die in Dixie,</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Away, away, away down South in Dixie,</a:t>
            </a:r>
            <a:br>
              <a:rPr lang="en-GB" sz="210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Away, away, away down South in Dixie.</a:t>
            </a:r>
            <a:r>
              <a:rPr lang="en-GB" sz="2100" baseline="30000" dirty="0">
                <a:latin typeface="Arial" panose="020B0604020202020204" pitchFamily="34" charset="0"/>
                <a:cs typeface="Arial" panose="020B0604020202020204" pitchFamily="34" charset="0"/>
                <a:hlinkClick r:id="rId2"/>
              </a:rPr>
              <a:t>[25]</a:t>
            </a:r>
            <a:endParaRPr lang="en-GB" sz="21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217425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532337"/>
          </a:xfrm>
        </p:spPr>
        <p:txBody>
          <a:bodyPr>
            <a:normAutofit fontScale="90000"/>
          </a:bodyPr>
          <a:lstStyle/>
          <a:p>
            <a:pPr algn="ctr"/>
            <a:r>
              <a:rPr lang="en-GB" dirty="0" smtClean="0"/>
              <a:t>Northern Version</a:t>
            </a:r>
            <a:endParaRPr lang="en-GB" dirty="0"/>
          </a:p>
        </p:txBody>
      </p:sp>
      <p:sp>
        <p:nvSpPr>
          <p:cNvPr id="4" name="Rectangle 3"/>
          <p:cNvSpPr/>
          <p:nvPr/>
        </p:nvSpPr>
        <p:spPr>
          <a:xfrm>
            <a:off x="1864658" y="1256342"/>
            <a:ext cx="9368117" cy="5493812"/>
          </a:xfrm>
          <a:prstGeom prst="rect">
            <a:avLst/>
          </a:prstGeom>
        </p:spPr>
        <p:txBody>
          <a:bodyPr wrap="square">
            <a:spAutoFit/>
          </a:bodyPr>
          <a:lstStyle/>
          <a:p>
            <a:pPr fontAlgn="base">
              <a:spcAft>
                <a:spcPts val="1800"/>
              </a:spcAft>
            </a:pPr>
            <a:r>
              <a:rPr lang="en-GB" dirty="0">
                <a:solidFill>
                  <a:srgbClr val="000000"/>
                </a:solidFill>
                <a:latin typeface="Arial" panose="020B0604020202020204" pitchFamily="34" charset="0"/>
                <a:ea typeface="Times New Roman" panose="02020603050405020304" pitchFamily="18" charset="0"/>
              </a:rPr>
              <a:t>Away down South in the land of </a:t>
            </a:r>
            <a:r>
              <a:rPr lang="en-GB" dirty="0" smtClean="0">
                <a:solidFill>
                  <a:srgbClr val="000000"/>
                </a:solidFill>
                <a:latin typeface="Arial" panose="020B0604020202020204" pitchFamily="34" charset="0"/>
                <a:ea typeface="Times New Roman" panose="02020603050405020304" pitchFamily="18" charset="0"/>
              </a:rPr>
              <a:t>traitors, Rattlesnakes </a:t>
            </a:r>
            <a:r>
              <a:rPr lang="en-GB" dirty="0">
                <a:solidFill>
                  <a:srgbClr val="000000"/>
                </a:solidFill>
                <a:latin typeface="Arial" panose="020B0604020202020204" pitchFamily="34" charset="0"/>
                <a:ea typeface="Times New Roman" panose="02020603050405020304" pitchFamily="18" charset="0"/>
              </a:rPr>
              <a:t>and alligators,</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Right away, come away, right away, come away.</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Where cotton’s king and men are </a:t>
            </a:r>
            <a:r>
              <a:rPr lang="en-GB" dirty="0" smtClean="0">
                <a:solidFill>
                  <a:srgbClr val="000000"/>
                </a:solidFill>
                <a:latin typeface="Arial" panose="020B0604020202020204" pitchFamily="34" charset="0"/>
                <a:ea typeface="Times New Roman" panose="02020603050405020304" pitchFamily="18" charset="0"/>
              </a:rPr>
              <a:t>chattels,Union </a:t>
            </a:r>
            <a:r>
              <a:rPr lang="en-GB" dirty="0">
                <a:solidFill>
                  <a:srgbClr val="000000"/>
                </a:solidFill>
                <a:latin typeface="Arial" panose="020B0604020202020204" pitchFamily="34" charset="0"/>
                <a:ea typeface="Times New Roman" panose="02020603050405020304" pitchFamily="18" charset="0"/>
              </a:rPr>
              <a:t>boys will win the battles,</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Right away, come away, right away, come away.</a:t>
            </a:r>
            <a:endParaRPr lang="en-GB" sz="1400" dirty="0">
              <a:latin typeface="Times New Roman" panose="02020603050405020304" pitchFamily="18" charset="0"/>
              <a:ea typeface="Times New Roman" panose="02020603050405020304" pitchFamily="18" charset="0"/>
            </a:endParaRPr>
          </a:p>
          <a:p>
            <a:pPr fontAlgn="base">
              <a:spcAft>
                <a:spcPts val="1800"/>
              </a:spcAft>
            </a:pPr>
            <a:r>
              <a:rPr lang="en-GB" dirty="0">
                <a:solidFill>
                  <a:srgbClr val="000000"/>
                </a:solidFill>
                <a:latin typeface="Arial" panose="020B0604020202020204" pitchFamily="34" charset="0"/>
                <a:ea typeface="Times New Roman" panose="02020603050405020304" pitchFamily="18" charset="0"/>
              </a:rPr>
              <a:t>We’ll all go down to </a:t>
            </a:r>
            <a:r>
              <a:rPr lang="en-GB" dirty="0" smtClean="0">
                <a:solidFill>
                  <a:srgbClr val="000000"/>
                </a:solidFill>
                <a:latin typeface="Arial" panose="020B0604020202020204" pitchFamily="34" charset="0"/>
                <a:ea typeface="Times New Roman" panose="02020603050405020304" pitchFamily="18" charset="0"/>
              </a:rPr>
              <a:t>Dixie, Away</a:t>
            </a:r>
            <a:r>
              <a:rPr lang="en-GB" dirty="0">
                <a:solidFill>
                  <a:srgbClr val="000000"/>
                </a:solidFill>
                <a:latin typeface="Arial" panose="020B0604020202020204" pitchFamily="34" charset="0"/>
                <a:ea typeface="Times New Roman" panose="02020603050405020304" pitchFamily="18" charset="0"/>
              </a:rPr>
              <a:t>, away,</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Each Dixie boy must understand</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That he must mind his Uncle Sam,</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Away, away</a:t>
            </a:r>
            <a:r>
              <a:rPr lang="en-GB" dirty="0" smtClean="0">
                <a:solidFill>
                  <a:srgbClr val="000000"/>
                </a:solidFill>
                <a:latin typeface="Arial" panose="020B0604020202020204" pitchFamily="34" charset="0"/>
                <a:ea typeface="Times New Roman" panose="02020603050405020304" pitchFamily="18" charset="0"/>
              </a:rPr>
              <a:t>, We’ll </a:t>
            </a:r>
            <a:r>
              <a:rPr lang="en-GB" dirty="0">
                <a:solidFill>
                  <a:srgbClr val="000000"/>
                </a:solidFill>
                <a:latin typeface="Arial" panose="020B0604020202020204" pitchFamily="34" charset="0"/>
                <a:ea typeface="Times New Roman" panose="02020603050405020304" pitchFamily="18" charset="0"/>
              </a:rPr>
              <a:t>all go down to Dixie.</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Away, </a:t>
            </a:r>
            <a:r>
              <a:rPr lang="en-GB" dirty="0" smtClean="0">
                <a:solidFill>
                  <a:srgbClr val="000000"/>
                </a:solidFill>
                <a:latin typeface="Arial" panose="020B0604020202020204" pitchFamily="34" charset="0"/>
                <a:ea typeface="Times New Roman" panose="02020603050405020304" pitchFamily="18" charset="0"/>
              </a:rPr>
              <a:t>away, We’ll </a:t>
            </a:r>
            <a:r>
              <a:rPr lang="en-GB" dirty="0">
                <a:solidFill>
                  <a:srgbClr val="000000"/>
                </a:solidFill>
                <a:latin typeface="Arial" panose="020B0604020202020204" pitchFamily="34" charset="0"/>
                <a:ea typeface="Times New Roman" panose="02020603050405020304" pitchFamily="18" charset="0"/>
              </a:rPr>
              <a:t>all go down to Dixie.</a:t>
            </a:r>
            <a:endParaRPr lang="en-GB" sz="1400" dirty="0">
              <a:latin typeface="Times New Roman" panose="02020603050405020304" pitchFamily="18" charset="0"/>
              <a:ea typeface="Times New Roman" panose="02020603050405020304" pitchFamily="18" charset="0"/>
            </a:endParaRPr>
          </a:p>
          <a:p>
            <a:pPr fontAlgn="base">
              <a:spcAft>
                <a:spcPts val="1800"/>
              </a:spcAft>
            </a:pPr>
            <a:r>
              <a:rPr lang="en-GB" dirty="0">
                <a:solidFill>
                  <a:srgbClr val="000000"/>
                </a:solidFill>
                <a:latin typeface="Arial" panose="020B0604020202020204" pitchFamily="34" charset="0"/>
                <a:ea typeface="Times New Roman" panose="02020603050405020304" pitchFamily="18" charset="0"/>
              </a:rPr>
              <a:t>Oh, may our Stars and Stripes still </a:t>
            </a:r>
            <a:r>
              <a:rPr lang="en-GB" dirty="0" smtClean="0">
                <a:solidFill>
                  <a:srgbClr val="000000"/>
                </a:solidFill>
                <a:latin typeface="Arial" panose="020B0604020202020204" pitchFamily="34" charset="0"/>
                <a:ea typeface="Times New Roman" panose="02020603050405020304" pitchFamily="18" charset="0"/>
              </a:rPr>
              <a:t>wave, Forever </a:t>
            </a:r>
            <a:r>
              <a:rPr lang="en-GB" dirty="0">
                <a:solidFill>
                  <a:srgbClr val="000000"/>
                </a:solidFill>
                <a:latin typeface="Arial" panose="020B0604020202020204" pitchFamily="34" charset="0"/>
                <a:ea typeface="Times New Roman" panose="02020603050405020304" pitchFamily="18" charset="0"/>
              </a:rPr>
              <a:t>o’er the free and brave,</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Right away, come away, right away, come away.</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And let our motto ever be </a:t>
            </a:r>
            <a:r>
              <a:rPr lang="en-GB" dirty="0" smtClean="0">
                <a:solidFill>
                  <a:srgbClr val="000000"/>
                </a:solidFill>
                <a:latin typeface="Arial" panose="020B0604020202020204" pitchFamily="34" charset="0"/>
                <a:ea typeface="Times New Roman" panose="02020603050405020304" pitchFamily="18" charset="0"/>
              </a:rPr>
              <a:t>—“</a:t>
            </a:r>
            <a:r>
              <a:rPr lang="en-GB" dirty="0">
                <a:solidFill>
                  <a:srgbClr val="000000"/>
                </a:solidFill>
                <a:latin typeface="Arial" panose="020B0604020202020204" pitchFamily="34" charset="0"/>
                <a:ea typeface="Times New Roman" panose="02020603050405020304" pitchFamily="18" charset="0"/>
              </a:rPr>
              <a:t>For Union and for Liberty!”</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Right away, come away, right away, come away.</a:t>
            </a:r>
            <a:endParaRPr lang="en-GB" sz="1400" dirty="0">
              <a:latin typeface="Times New Roman" panose="02020603050405020304" pitchFamily="18" charset="0"/>
              <a:ea typeface="Times New Roman" panose="02020603050405020304" pitchFamily="18" charset="0"/>
            </a:endParaRPr>
          </a:p>
          <a:p>
            <a:pPr fontAlgn="base">
              <a:spcAft>
                <a:spcPts val="1800"/>
              </a:spcAft>
            </a:pPr>
            <a:r>
              <a:rPr lang="en-GB" dirty="0">
                <a:solidFill>
                  <a:srgbClr val="000000"/>
                </a:solidFill>
                <a:latin typeface="Arial" panose="020B0604020202020204" pitchFamily="34" charset="0"/>
                <a:ea typeface="Times New Roman" panose="02020603050405020304" pitchFamily="18" charset="0"/>
              </a:rPr>
              <a:t>We’ll all go down to Dixie</a:t>
            </a:r>
            <a:r>
              <a:rPr lang="en-GB" dirty="0" smtClean="0">
                <a:solidFill>
                  <a:srgbClr val="000000"/>
                </a:solidFill>
                <a:latin typeface="Arial" panose="020B0604020202020204" pitchFamily="34" charset="0"/>
                <a:ea typeface="Times New Roman" panose="02020603050405020304" pitchFamily="18" charset="0"/>
              </a:rPr>
              <a:t>, Away</a:t>
            </a:r>
            <a:r>
              <a:rPr lang="en-GB" dirty="0">
                <a:solidFill>
                  <a:srgbClr val="000000"/>
                </a:solidFill>
                <a:latin typeface="Arial" panose="020B0604020202020204" pitchFamily="34" charset="0"/>
                <a:ea typeface="Times New Roman" panose="02020603050405020304" pitchFamily="18" charset="0"/>
              </a:rPr>
              <a:t>, away,</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Each Dixie boy must </a:t>
            </a:r>
            <a:r>
              <a:rPr lang="en-GB" dirty="0" smtClean="0">
                <a:solidFill>
                  <a:srgbClr val="000000"/>
                </a:solidFill>
                <a:latin typeface="Arial" panose="020B0604020202020204" pitchFamily="34" charset="0"/>
                <a:ea typeface="Times New Roman" panose="02020603050405020304" pitchFamily="18" charset="0"/>
              </a:rPr>
              <a:t>understand That </a:t>
            </a:r>
            <a:r>
              <a:rPr lang="en-GB" dirty="0">
                <a:solidFill>
                  <a:srgbClr val="000000"/>
                </a:solidFill>
                <a:latin typeface="Arial" panose="020B0604020202020204" pitchFamily="34" charset="0"/>
                <a:ea typeface="Times New Roman" panose="02020603050405020304" pitchFamily="18" charset="0"/>
              </a:rPr>
              <a:t>he must mind his Uncle Sam,</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Away, away</a:t>
            </a:r>
            <a:r>
              <a:rPr lang="en-GB" dirty="0" smtClean="0">
                <a:solidFill>
                  <a:srgbClr val="000000"/>
                </a:solidFill>
                <a:latin typeface="Arial" panose="020B0604020202020204" pitchFamily="34" charset="0"/>
                <a:ea typeface="Times New Roman" panose="02020603050405020304" pitchFamily="18" charset="0"/>
              </a:rPr>
              <a:t>, We’ll </a:t>
            </a:r>
            <a:r>
              <a:rPr lang="en-GB" dirty="0">
                <a:solidFill>
                  <a:srgbClr val="000000"/>
                </a:solidFill>
                <a:latin typeface="Arial" panose="020B0604020202020204" pitchFamily="34" charset="0"/>
                <a:ea typeface="Times New Roman" panose="02020603050405020304" pitchFamily="18" charset="0"/>
              </a:rPr>
              <a:t>all go down to Dixie.</a:t>
            </a:r>
            <a:br>
              <a:rPr lang="en-GB" dirty="0">
                <a:solidFill>
                  <a:srgbClr val="000000"/>
                </a:solidFill>
                <a:latin typeface="Arial" panose="020B0604020202020204" pitchFamily="34" charset="0"/>
                <a:ea typeface="Times New Roman" panose="02020603050405020304" pitchFamily="18" charset="0"/>
              </a:rPr>
            </a:br>
            <a:r>
              <a:rPr lang="en-GB" dirty="0">
                <a:solidFill>
                  <a:srgbClr val="000000"/>
                </a:solidFill>
                <a:latin typeface="Arial" panose="020B0604020202020204" pitchFamily="34" charset="0"/>
                <a:ea typeface="Times New Roman" panose="02020603050405020304" pitchFamily="18" charset="0"/>
              </a:rPr>
              <a:t>Away, </a:t>
            </a:r>
            <a:r>
              <a:rPr lang="en-GB" dirty="0" smtClean="0">
                <a:solidFill>
                  <a:srgbClr val="000000"/>
                </a:solidFill>
                <a:latin typeface="Arial" panose="020B0604020202020204" pitchFamily="34" charset="0"/>
                <a:ea typeface="Times New Roman" panose="02020603050405020304" pitchFamily="18" charset="0"/>
              </a:rPr>
              <a:t>away, We’ll </a:t>
            </a:r>
            <a:r>
              <a:rPr lang="en-GB" dirty="0">
                <a:solidFill>
                  <a:srgbClr val="000000"/>
                </a:solidFill>
                <a:latin typeface="Arial" panose="020B0604020202020204" pitchFamily="34" charset="0"/>
                <a:ea typeface="Times New Roman" panose="02020603050405020304" pitchFamily="18" charset="0"/>
              </a:rPr>
              <a:t>all go down to Dixie.</a:t>
            </a:r>
            <a:endParaRPr lang="en-GB"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6558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172" y="253662"/>
            <a:ext cx="8911687" cy="1280890"/>
          </a:xfrm>
        </p:spPr>
        <p:txBody>
          <a:bodyPr/>
          <a:lstStyle/>
          <a:p>
            <a:r>
              <a:rPr lang="en-GB" dirty="0" smtClean="0"/>
              <a:t>William Garrison (1805- 1879)</a:t>
            </a:r>
            <a:endParaRPr lang="en-GB" dirty="0"/>
          </a:p>
        </p:txBody>
      </p:sp>
      <p:sp>
        <p:nvSpPr>
          <p:cNvPr id="3" name="Content Placeholder 2"/>
          <p:cNvSpPr>
            <a:spLocks noGrp="1"/>
          </p:cNvSpPr>
          <p:nvPr>
            <p:ph idx="1"/>
          </p:nvPr>
        </p:nvSpPr>
        <p:spPr>
          <a:xfrm>
            <a:off x="5771682" y="896472"/>
            <a:ext cx="6420318" cy="932329"/>
          </a:xfrm>
        </p:spPr>
        <p:txBody>
          <a:bodyPr>
            <a:normAutofit fontScale="92500" lnSpcReduction="10000"/>
          </a:bodyPr>
          <a:lstStyle/>
          <a:p>
            <a:pPr marL="0" indent="0">
              <a:buNone/>
            </a:pPr>
            <a:r>
              <a:rPr lang="en-GB" dirty="0" smtClean="0"/>
              <a:t>Born Massachusetts to Canadian immigrants, employed </a:t>
            </a:r>
          </a:p>
          <a:p>
            <a:pPr marL="0" indent="0">
              <a:buNone/>
            </a:pPr>
            <a:r>
              <a:rPr lang="en-GB" dirty="0" smtClean="0"/>
              <a:t>as typesetter…then writer, supports ACS but Adopts “gradual abolitionism” 1829</a:t>
            </a:r>
          </a:p>
          <a:p>
            <a:pPr marL="0" indent="0">
              <a:buNone/>
            </a:pPr>
            <a:endParaRPr lang="en-GB" dirty="0"/>
          </a:p>
        </p:txBody>
      </p:sp>
      <p:pic>
        <p:nvPicPr>
          <p:cNvPr id="2050" name="Picture 2" descr="File:Nathaniel Jocelyn - William Lloyd Garrison - NPG.96.102 - National Portrait 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647"/>
            <a:ext cx="5617696" cy="6006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55342" y="1828800"/>
            <a:ext cx="6522940" cy="1477328"/>
          </a:xfrm>
          <a:prstGeom prst="rect">
            <a:avLst/>
          </a:prstGeom>
          <a:noFill/>
        </p:spPr>
        <p:txBody>
          <a:bodyPr wrap="none" rtlCol="0">
            <a:spAutoFit/>
          </a:bodyPr>
          <a:lstStyle/>
          <a:p>
            <a:r>
              <a:rPr lang="en-GB" dirty="0" smtClean="0"/>
              <a:t>Establishes “Liberator” newspaper 1831….75% readership</a:t>
            </a:r>
          </a:p>
          <a:p>
            <a:r>
              <a:rPr lang="en-GB" dirty="0" smtClean="0"/>
              <a:t>Free Blacks…abandons “gradual abolitionism”. </a:t>
            </a:r>
          </a:p>
          <a:p>
            <a:r>
              <a:rPr lang="en-GB" dirty="0" smtClean="0"/>
              <a:t>Includes ‘Black Lists” –identifying crimes. Demands</a:t>
            </a:r>
          </a:p>
          <a:p>
            <a:r>
              <a:rPr lang="en-GB" dirty="0" smtClean="0"/>
              <a:t>Immediate uncompensated emancipation through</a:t>
            </a:r>
          </a:p>
          <a:p>
            <a:r>
              <a:rPr lang="en-GB" dirty="0" smtClean="0"/>
              <a:t>Non violence…South puts price on his head</a:t>
            </a:r>
          </a:p>
        </p:txBody>
      </p:sp>
      <p:sp>
        <p:nvSpPr>
          <p:cNvPr id="5" name="Rectangle 4"/>
          <p:cNvSpPr/>
          <p:nvPr/>
        </p:nvSpPr>
        <p:spPr>
          <a:xfrm>
            <a:off x="5746377" y="3441680"/>
            <a:ext cx="6096000" cy="3416320"/>
          </a:xfrm>
          <a:prstGeom prst="rect">
            <a:avLst/>
          </a:prstGeom>
        </p:spPr>
        <p:txBody>
          <a:bodyPr>
            <a:spAutoFit/>
          </a:bodyPr>
          <a:lstStyle/>
          <a:p>
            <a:r>
              <a:rPr lang="en-GB" dirty="0" smtClean="0">
                <a:solidFill>
                  <a:srgbClr val="202122"/>
                </a:solidFill>
                <a:latin typeface="Arial" panose="020B0604020202020204" pitchFamily="34" charset="0"/>
              </a:rPr>
              <a:t>“I </a:t>
            </a:r>
            <a:r>
              <a:rPr lang="en-GB" dirty="0">
                <a:solidFill>
                  <a:srgbClr val="202122"/>
                </a:solidFill>
                <a:latin typeface="Arial" panose="020B0604020202020204" pitchFamily="34" charset="0"/>
              </a:rPr>
              <a:t>am aware that many object to the severity of my language; but is there not cause for severity? I will be as harsh as truth, and as uncompromising as justice. On this subject, I do not wish to think, or speak, or write, with moderation. No! No! Tell a man whose house is on fire to give a moderate alarm; tell him to moderately rescue his wife from the hands of the ravisher; tell the mother to gradually extricate her babe from the fire into which it has fallen; – but urge me not to use moderation in a cause like the present. I am in earnest – I will not equivocate – I will not excuse – I will not retreat a single inch – </a:t>
            </a:r>
            <a:r>
              <a:rPr lang="en-GB" i="1" dirty="0">
                <a:solidFill>
                  <a:srgbClr val="202122"/>
                </a:solidFill>
                <a:latin typeface="Arial" panose="020B0604020202020204" pitchFamily="34" charset="0"/>
              </a:rPr>
              <a:t>and I will be </a:t>
            </a:r>
            <a:r>
              <a:rPr lang="en-GB" i="1" dirty="0" smtClean="0">
                <a:solidFill>
                  <a:srgbClr val="202122"/>
                </a:solidFill>
                <a:latin typeface="Arial" panose="020B0604020202020204" pitchFamily="34" charset="0"/>
              </a:rPr>
              <a:t>heard.</a:t>
            </a:r>
            <a:r>
              <a:rPr lang="en-GB" dirty="0" smtClean="0">
                <a:solidFill>
                  <a:srgbClr val="202122"/>
                </a:solidFill>
                <a:latin typeface="Arial" panose="020B0604020202020204" pitchFamily="34" charset="0"/>
              </a:rPr>
              <a:t>”</a:t>
            </a:r>
            <a:r>
              <a:rPr lang="en-GB" dirty="0">
                <a:solidFill>
                  <a:srgbClr val="202122"/>
                </a:solidFill>
                <a:latin typeface="Arial" panose="020B0604020202020204" pitchFamily="34" charset="0"/>
              </a:rPr>
              <a:t> </a:t>
            </a:r>
            <a:endParaRPr lang="en-GB" dirty="0"/>
          </a:p>
        </p:txBody>
      </p:sp>
    </p:spTree>
    <p:extLst>
      <p:ext uri="{BB962C8B-B14F-4D97-AF65-F5344CB8AC3E}">
        <p14:creationId xmlns:p14="http://schemas.microsoft.com/office/powerpoint/2010/main" val="36189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829" y="2952617"/>
            <a:ext cx="8911687" cy="1280890"/>
          </a:xfrm>
        </p:spPr>
        <p:txBody>
          <a:bodyPr>
            <a:normAutofit/>
          </a:bodyPr>
          <a:lstStyle/>
          <a:p>
            <a:r>
              <a:rPr lang="en-GB" dirty="0" smtClean="0"/>
              <a:t>Next time…….The Civil War</a:t>
            </a:r>
            <a:br>
              <a:rPr lang="en-GB" dirty="0" smtClean="0"/>
            </a:br>
            <a:r>
              <a:rPr lang="en-GB" dirty="0" smtClean="0"/>
              <a:t>					</a:t>
            </a:r>
            <a:endParaRPr lang="en-GB" dirty="0"/>
          </a:p>
        </p:txBody>
      </p:sp>
    </p:spTree>
    <p:extLst>
      <p:ext uri="{BB962C8B-B14F-4D97-AF65-F5344CB8AC3E}">
        <p14:creationId xmlns:p14="http://schemas.microsoft.com/office/powerpoint/2010/main" val="569153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455" y="292416"/>
            <a:ext cx="8911687" cy="1280890"/>
          </a:xfrm>
        </p:spPr>
        <p:txBody>
          <a:bodyPr/>
          <a:lstStyle/>
          <a:p>
            <a:pPr algn="ctr"/>
            <a:r>
              <a:rPr lang="en-GB" dirty="0" smtClean="0"/>
              <a:t>Amistad Incident</a:t>
            </a:r>
            <a:endParaRPr lang="en-GB" dirty="0"/>
          </a:p>
        </p:txBody>
      </p:sp>
      <p:pic>
        <p:nvPicPr>
          <p:cNvPr id="4" name="Picture 3"/>
          <p:cNvPicPr>
            <a:picLocks noChangeAspect="1"/>
          </p:cNvPicPr>
          <p:nvPr/>
        </p:nvPicPr>
        <p:blipFill>
          <a:blip r:embed="rId2"/>
          <a:stretch>
            <a:fillRect/>
          </a:stretch>
        </p:blipFill>
        <p:spPr>
          <a:xfrm>
            <a:off x="206188" y="1819835"/>
            <a:ext cx="7494494" cy="5038165"/>
          </a:xfrm>
          <a:prstGeom prst="rect">
            <a:avLst/>
          </a:prstGeom>
        </p:spPr>
      </p:pic>
      <p:sp>
        <p:nvSpPr>
          <p:cNvPr id="5" name="TextBox 4"/>
          <p:cNvSpPr txBox="1"/>
          <p:nvPr/>
        </p:nvSpPr>
        <p:spPr>
          <a:xfrm>
            <a:off x="8175811" y="403412"/>
            <a:ext cx="3530134" cy="1200329"/>
          </a:xfrm>
          <a:prstGeom prst="rect">
            <a:avLst/>
          </a:prstGeom>
          <a:noFill/>
        </p:spPr>
        <p:txBody>
          <a:bodyPr wrap="none" rtlCol="0">
            <a:spAutoFit/>
          </a:bodyPr>
          <a:lstStyle/>
          <a:p>
            <a:r>
              <a:rPr lang="en-GB" dirty="0" smtClean="0"/>
              <a:t>Atlantic slave trade abolished</a:t>
            </a:r>
          </a:p>
          <a:p>
            <a:r>
              <a:rPr lang="en-GB" dirty="0" smtClean="0"/>
              <a:t>By Britain… British West India</a:t>
            </a:r>
          </a:p>
          <a:p>
            <a:r>
              <a:rPr lang="en-GB" dirty="0" smtClean="0"/>
              <a:t>Squadron enforces….with</a:t>
            </a:r>
          </a:p>
          <a:p>
            <a:r>
              <a:rPr lang="en-GB" dirty="0" smtClean="0"/>
              <a:t>Increasing effectiveness</a:t>
            </a:r>
            <a:endParaRPr lang="en-GB" dirty="0"/>
          </a:p>
        </p:txBody>
      </p:sp>
      <p:sp>
        <p:nvSpPr>
          <p:cNvPr id="6" name="TextBox 5"/>
          <p:cNvSpPr txBox="1"/>
          <p:nvPr/>
        </p:nvSpPr>
        <p:spPr>
          <a:xfrm>
            <a:off x="8122023" y="1945341"/>
            <a:ext cx="3964547" cy="1200329"/>
          </a:xfrm>
          <a:prstGeom prst="rect">
            <a:avLst/>
          </a:prstGeom>
          <a:noFill/>
        </p:spPr>
        <p:txBody>
          <a:bodyPr wrap="none" rtlCol="0">
            <a:spAutoFit/>
          </a:bodyPr>
          <a:lstStyle/>
          <a:p>
            <a:r>
              <a:rPr lang="en-GB" dirty="0" smtClean="0"/>
              <a:t>February 1839 500 slaves from 9</a:t>
            </a:r>
          </a:p>
          <a:p>
            <a:r>
              <a:rPr lang="en-GB" dirty="0" smtClean="0"/>
              <a:t>Ethnic groups captured in West</a:t>
            </a:r>
          </a:p>
          <a:p>
            <a:r>
              <a:rPr lang="en-GB" dirty="0" smtClean="0"/>
              <a:t> by Africans employed by Spanish</a:t>
            </a:r>
          </a:p>
          <a:p>
            <a:r>
              <a:rPr lang="en-GB" dirty="0" smtClean="0"/>
              <a:t>Slave Pedro Blanco Africa, </a:t>
            </a:r>
          </a:p>
        </p:txBody>
      </p:sp>
      <p:sp>
        <p:nvSpPr>
          <p:cNvPr id="8" name="TextBox 7"/>
          <p:cNvSpPr txBox="1"/>
          <p:nvPr/>
        </p:nvSpPr>
        <p:spPr>
          <a:xfrm>
            <a:off x="8328213" y="4240306"/>
            <a:ext cx="3711272" cy="923330"/>
          </a:xfrm>
          <a:prstGeom prst="rect">
            <a:avLst/>
          </a:prstGeom>
          <a:noFill/>
        </p:spPr>
        <p:txBody>
          <a:bodyPr wrap="none" rtlCol="0">
            <a:spAutoFit/>
          </a:bodyPr>
          <a:lstStyle/>
          <a:p>
            <a:r>
              <a:rPr lang="en-GB" dirty="0" smtClean="0"/>
              <a:t>Spanish slave owner transports</a:t>
            </a:r>
          </a:p>
          <a:p>
            <a:r>
              <a:rPr lang="en-GB" dirty="0" smtClean="0"/>
              <a:t>55 Slaves from Havana to South</a:t>
            </a:r>
          </a:p>
          <a:p>
            <a:r>
              <a:rPr lang="en-GB" dirty="0" smtClean="0"/>
              <a:t>Cuba on La Amistad</a:t>
            </a:r>
            <a:endParaRPr lang="en-GB" dirty="0"/>
          </a:p>
        </p:txBody>
      </p:sp>
      <p:sp>
        <p:nvSpPr>
          <p:cNvPr id="9" name="TextBox 8"/>
          <p:cNvSpPr txBox="1"/>
          <p:nvPr/>
        </p:nvSpPr>
        <p:spPr>
          <a:xfrm>
            <a:off x="8328212" y="5611906"/>
            <a:ext cx="3424335" cy="646331"/>
          </a:xfrm>
          <a:prstGeom prst="rect">
            <a:avLst/>
          </a:prstGeom>
          <a:noFill/>
        </p:spPr>
        <p:txBody>
          <a:bodyPr wrap="none" rtlCol="0">
            <a:spAutoFit/>
          </a:bodyPr>
          <a:lstStyle/>
          <a:p>
            <a:r>
              <a:rPr lang="en-GB" dirty="0" smtClean="0"/>
              <a:t>Cook jokes to slaves they are</a:t>
            </a:r>
          </a:p>
          <a:p>
            <a:r>
              <a:rPr lang="en-GB" dirty="0" smtClean="0"/>
              <a:t>Being sent to be cooked</a:t>
            </a:r>
            <a:endParaRPr lang="en-GB" dirty="0"/>
          </a:p>
        </p:txBody>
      </p:sp>
      <p:sp>
        <p:nvSpPr>
          <p:cNvPr id="10" name="TextBox 9"/>
          <p:cNvSpPr txBox="1"/>
          <p:nvPr/>
        </p:nvSpPr>
        <p:spPr>
          <a:xfrm>
            <a:off x="8328213" y="3379695"/>
            <a:ext cx="3719288" cy="646331"/>
          </a:xfrm>
          <a:prstGeom prst="rect">
            <a:avLst/>
          </a:prstGeom>
          <a:noFill/>
        </p:spPr>
        <p:txBody>
          <a:bodyPr wrap="none" rtlCol="0">
            <a:spAutoFit/>
          </a:bodyPr>
          <a:lstStyle/>
          <a:p>
            <a:r>
              <a:rPr lang="en-GB" dirty="0"/>
              <a:t>Agents Ruiz &amp; Montez </a:t>
            </a:r>
            <a:r>
              <a:rPr lang="en-GB" dirty="0" smtClean="0"/>
              <a:t>smuggle</a:t>
            </a:r>
          </a:p>
          <a:p>
            <a:r>
              <a:rPr lang="en-GB" dirty="0" smtClean="0"/>
              <a:t>Slaves to Cuba </a:t>
            </a:r>
            <a:endParaRPr lang="en-GB" dirty="0"/>
          </a:p>
        </p:txBody>
      </p:sp>
    </p:spTree>
    <p:extLst>
      <p:ext uri="{BB962C8B-B14F-4D97-AF65-F5344CB8AC3E}">
        <p14:creationId xmlns:p14="http://schemas.microsoft.com/office/powerpoint/2010/main" val="39882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27872</TotalTime>
  <Words>5376</Words>
  <Application>Microsoft Office PowerPoint</Application>
  <PresentationFormat>Widescreen</PresentationFormat>
  <Paragraphs>822</Paragraphs>
  <Slides>80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Acta</vt:lpstr>
      <vt:lpstr>Arial</vt:lpstr>
      <vt:lpstr>Calibri</vt:lpstr>
      <vt:lpstr>Century Gothic</vt:lpstr>
      <vt:lpstr>Times New Roman</vt:lpstr>
      <vt:lpstr>Wingdings 3</vt:lpstr>
      <vt:lpstr>Wisp</vt:lpstr>
      <vt:lpstr>PowerPoint Presentation</vt:lpstr>
      <vt:lpstr>PowerPoint Presentation</vt:lpstr>
      <vt:lpstr>PowerPoint Presentation</vt:lpstr>
      <vt:lpstr>American History </vt:lpstr>
      <vt:lpstr>Overview</vt:lpstr>
      <vt:lpstr>Slavery in the United States 1600-1820</vt:lpstr>
      <vt:lpstr>Liberia Colony</vt:lpstr>
      <vt:lpstr>William Garrison (1805- 1879)</vt:lpstr>
      <vt:lpstr>Amistad Incident</vt:lpstr>
      <vt:lpstr>Amistad Incident 1839</vt:lpstr>
      <vt:lpstr>Frederick Douglas (1817-1895)..early life</vt:lpstr>
      <vt:lpstr>Douglas in British Isles</vt:lpstr>
      <vt:lpstr>Frederick Douglas: abolitionist</vt:lpstr>
      <vt:lpstr>Lucretia Mott (1793-1880)</vt:lpstr>
      <vt:lpstr>Women’s Suffrage Movement</vt:lpstr>
      <vt:lpstr>Seneca Falls Convention 1848</vt:lpstr>
      <vt:lpstr>Outcomes</vt:lpstr>
      <vt:lpstr>Underground Railway</vt:lpstr>
      <vt:lpstr>“Underground”..boat and road…to Canada and North</vt:lpstr>
      <vt:lpstr>Harriett Tubman (1822-1913)</vt:lpstr>
      <vt:lpstr>Why no mass slave revolt ….Haiti, Jamaica</vt:lpstr>
      <vt:lpstr>Slave Patrols</vt:lpstr>
      <vt:lpstr>Catching Runaways</vt:lpstr>
      <vt:lpstr>“Slave Catchers”</vt:lpstr>
      <vt:lpstr>Abolitionist reaction: ”Boston Vigilance Committee</vt:lpstr>
      <vt:lpstr>Uncle Toms Cabin 1852</vt:lpstr>
      <vt:lpstr>Meanwhile…..back in Kansas</vt:lpstr>
      <vt:lpstr>State of Kansas</vt:lpstr>
      <vt:lpstr>‘Free State’ Response….</vt:lpstr>
      <vt:lpstr>Lawrence Kansas 1856 </vt:lpstr>
      <vt:lpstr>Debating Kansas</vt:lpstr>
      <vt:lpstr>John Brown (1800 -1859)</vt:lpstr>
      <vt:lpstr>Bleeding Kansas</vt:lpstr>
      <vt:lpstr>1856 Election Campaign</vt:lpstr>
      <vt:lpstr>President Buchanan (1791-1868)</vt:lpstr>
      <vt:lpstr>1856 Election</vt:lpstr>
      <vt:lpstr>Three crisis challenge James Buchanan’s  leadership skills……………………          Runaway slave court case         +                 Banking Panic and sinking of gold ship         +      John Brown led attempted slave revolt              </vt:lpstr>
      <vt:lpstr>Intermission</vt:lpstr>
      <vt:lpstr>Dred Scott Case 1857</vt:lpstr>
      <vt:lpstr>PowerPoint Presentation</vt:lpstr>
      <vt:lpstr>Impact Dred Scott Decision</vt:lpstr>
      <vt:lpstr>Panic of 1857</vt:lpstr>
      <vt:lpstr>Panic of 1857</vt:lpstr>
      <vt:lpstr>Bank Runs…August 1858</vt:lpstr>
      <vt:lpstr>Solution….more Gold</vt:lpstr>
      <vt:lpstr>……………Crisis deepens</vt:lpstr>
      <vt:lpstr>Emergence of Lincoln</vt:lpstr>
      <vt:lpstr>Abraham Lincoln (1809-1865)</vt:lpstr>
      <vt:lpstr>“Little Giant” vs “Honest Abe”</vt:lpstr>
      <vt:lpstr>The event of the year</vt:lpstr>
      <vt:lpstr>Lincoln ..enigmatic…practical</vt:lpstr>
      <vt:lpstr>John Brown’s Revolution</vt:lpstr>
      <vt:lpstr>John Brown….continued</vt:lpstr>
      <vt:lpstr>Harper’s Ferry West Virginia</vt:lpstr>
      <vt:lpstr>Harpers Ferry October 16-19 1859</vt:lpstr>
      <vt:lpstr>John Brown execution, December 1859</vt:lpstr>
      <vt:lpstr>Public event….watched by 2,000 soldiers ….and press</vt:lpstr>
      <vt:lpstr>Election of 1860</vt:lpstr>
      <vt:lpstr>Candidates</vt:lpstr>
      <vt:lpstr>The Campaign</vt:lpstr>
      <vt:lpstr>Lincoln campaign poster</vt:lpstr>
      <vt:lpstr>“Young America” (strangling serpent of disunion)</vt:lpstr>
      <vt:lpstr>Democrat Cartoon….Radical Republicans (abolition, women’s votes, equal rights for blacks, anti religion……Lincoln a country bumpkin….leading nation to Lunatic Asylum….</vt:lpstr>
      <vt:lpstr>Results: US “most consequential election”(till now?)</vt:lpstr>
      <vt:lpstr>Secession</vt:lpstr>
      <vt:lpstr>Lincoln Inauguration</vt:lpstr>
      <vt:lpstr>King Cotton</vt:lpstr>
      <vt:lpstr>The Confederacy is born</vt:lpstr>
      <vt:lpstr>Buchanan response</vt:lpstr>
      <vt:lpstr>Lincoln Inauguration  </vt:lpstr>
      <vt:lpstr>Fort Sumter</vt:lpstr>
      <vt:lpstr>Fort Sumter</vt:lpstr>
      <vt:lpstr>“Stalemate”</vt:lpstr>
      <vt:lpstr>“War”</vt:lpstr>
      <vt:lpstr>Bombardment…and war start April 13, 1861</vt:lpstr>
      <vt:lpstr>Impact of bombardment</vt:lpstr>
      <vt:lpstr>Dixie</vt:lpstr>
      <vt:lpstr>Dixie Land……Southern Version </vt:lpstr>
      <vt:lpstr>Northern Version</vt:lpstr>
      <vt:lpstr>Next time…….The Civil War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1019</cp:revision>
  <dcterms:created xsi:type="dcterms:W3CDTF">2023-02-02T12:46:22Z</dcterms:created>
  <dcterms:modified xsi:type="dcterms:W3CDTF">2024-03-18T18:39:45Z</dcterms:modified>
</cp:coreProperties>
</file>